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641" r:id="rId3"/>
    <p:sldId id="642" r:id="rId4"/>
    <p:sldId id="608" r:id="rId5"/>
    <p:sldId id="611" r:id="rId6"/>
    <p:sldId id="467" r:id="rId7"/>
    <p:sldId id="462" r:id="rId8"/>
    <p:sldId id="468" r:id="rId9"/>
    <p:sldId id="470" r:id="rId10"/>
    <p:sldId id="471" r:id="rId11"/>
    <p:sldId id="472" r:id="rId12"/>
    <p:sldId id="473" r:id="rId13"/>
    <p:sldId id="469" r:id="rId14"/>
    <p:sldId id="474" r:id="rId15"/>
    <p:sldId id="475" r:id="rId16"/>
    <p:sldId id="644" r:id="rId17"/>
    <p:sldId id="630" r:id="rId18"/>
    <p:sldId id="613" r:id="rId19"/>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tami, Tomoko (Tomoko.Futami@jp.yokogawa.com)" initials="FT(" lastIdx="1" clrIdx="0">
    <p:extLst>
      <p:ext uri="{19B8F6BF-5375-455C-9EA6-DF929625EA0E}">
        <p15:presenceInfo xmlns:p15="http://schemas.microsoft.com/office/powerpoint/2012/main" userId="S-1-5-21-1078081533-1275210071-682003330-810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E7BFF"/>
    <a:srgbClr val="CBE8B0"/>
    <a:srgbClr val="F5C956"/>
    <a:srgbClr val="007E65"/>
    <a:srgbClr val="FFCC99"/>
    <a:srgbClr val="FFCCCC"/>
    <a:srgbClr val="CCCCFF"/>
    <a:srgbClr val="99CCFF"/>
    <a:srgbClr val="64C0B1"/>
    <a:srgbClr val="E1F3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86222" autoAdjust="0"/>
  </p:normalViewPr>
  <p:slideViewPr>
    <p:cSldViewPr snapToGrid="0">
      <p:cViewPr varScale="1">
        <p:scale>
          <a:sx n="80" d="100"/>
          <a:sy n="80" d="100"/>
        </p:scale>
        <p:origin x="1517" y="3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3" d="100"/>
          <a:sy n="83" d="100"/>
        </p:scale>
        <p:origin x="2028" y="96"/>
      </p:cViewPr>
      <p:guideLst>
        <p:guide orient="horz" pos="3131"/>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9" y="6"/>
            <a:ext cx="2950375" cy="497208"/>
          </a:xfrm>
          <a:prstGeom prst="rect">
            <a:avLst/>
          </a:prstGeom>
        </p:spPr>
        <p:txBody>
          <a:bodyPr vert="horz" lIns="92207" tIns="46104" rIns="92207" bIns="46104"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3855221" y="6"/>
            <a:ext cx="2950374" cy="497208"/>
          </a:xfrm>
          <a:prstGeom prst="rect">
            <a:avLst/>
          </a:prstGeom>
        </p:spPr>
        <p:txBody>
          <a:bodyPr vert="horz" lIns="92207" tIns="46104" rIns="92207" bIns="46104" rtlCol="0"/>
          <a:lstStyle>
            <a:lvl1pPr algn="r">
              <a:defRPr sz="1200"/>
            </a:lvl1pPr>
          </a:lstStyle>
          <a:p>
            <a:fld id="{3C5CFB38-923A-479F-8702-EFB7F0A66431}" type="datetimeFigureOut">
              <a:rPr kumimoji="1" lang="ja-JP" altLang="en-US" smtClean="0"/>
              <a:t>2020/9/23</a:t>
            </a:fld>
            <a:endParaRPr kumimoji="1" lang="ja-JP" altLang="en-US" dirty="0"/>
          </a:p>
        </p:txBody>
      </p:sp>
      <p:sp>
        <p:nvSpPr>
          <p:cNvPr id="4" name="フッター プレースホルダー 3"/>
          <p:cNvSpPr>
            <a:spLocks noGrp="1"/>
          </p:cNvSpPr>
          <p:nvPr>
            <p:ph type="ftr" sz="quarter" idx="2"/>
          </p:nvPr>
        </p:nvSpPr>
        <p:spPr>
          <a:xfrm>
            <a:off x="9" y="9440533"/>
            <a:ext cx="2950375" cy="497206"/>
          </a:xfrm>
          <a:prstGeom prst="rect">
            <a:avLst/>
          </a:prstGeom>
        </p:spPr>
        <p:txBody>
          <a:bodyPr vert="horz" lIns="92207" tIns="46104" rIns="92207" bIns="46104" rtlCol="0" anchor="b"/>
          <a:lstStyle>
            <a:lvl1pPr algn="l">
              <a:defRPr sz="1200"/>
            </a:lvl1pPr>
          </a:lstStyle>
          <a:p>
            <a:endParaRPr kumimoji="1" lang="ja-JP" altLang="en-US" dirty="0"/>
          </a:p>
        </p:txBody>
      </p:sp>
      <p:sp>
        <p:nvSpPr>
          <p:cNvPr id="5" name="スライド番号プレースホルダー 4"/>
          <p:cNvSpPr>
            <a:spLocks noGrp="1"/>
          </p:cNvSpPr>
          <p:nvPr>
            <p:ph type="sldNum" sz="quarter" idx="3"/>
          </p:nvPr>
        </p:nvSpPr>
        <p:spPr>
          <a:xfrm>
            <a:off x="3855221" y="9440533"/>
            <a:ext cx="2950374" cy="497206"/>
          </a:xfrm>
          <a:prstGeom prst="rect">
            <a:avLst/>
          </a:prstGeom>
        </p:spPr>
        <p:txBody>
          <a:bodyPr vert="horz" lIns="92207" tIns="46104" rIns="92207" bIns="46104" rtlCol="0" anchor="b"/>
          <a:lstStyle>
            <a:lvl1pPr algn="r">
              <a:defRPr sz="1200"/>
            </a:lvl1pPr>
          </a:lstStyle>
          <a:p>
            <a:fld id="{9D38146C-30E6-4386-8FEE-3ACF74B683BC}" type="slidenum">
              <a:rPr kumimoji="1" lang="ja-JP" altLang="en-US" smtClean="0"/>
              <a:t>‹#›</a:t>
            </a:fld>
            <a:endParaRPr kumimoji="1" lang="ja-JP" altLang="en-US" dirty="0"/>
          </a:p>
        </p:txBody>
      </p:sp>
    </p:spTree>
    <p:extLst>
      <p:ext uri="{BB962C8B-B14F-4D97-AF65-F5344CB8AC3E}">
        <p14:creationId xmlns:p14="http://schemas.microsoft.com/office/powerpoint/2010/main" val="843441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2"/>
            <a:ext cx="2949787" cy="496967"/>
          </a:xfrm>
          <a:prstGeom prst="rect">
            <a:avLst/>
          </a:prstGeom>
        </p:spPr>
        <p:txBody>
          <a:bodyPr vert="horz" lIns="92207" tIns="46104" rIns="92207" bIns="46104"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5841" y="2"/>
            <a:ext cx="2949787" cy="496967"/>
          </a:xfrm>
          <a:prstGeom prst="rect">
            <a:avLst/>
          </a:prstGeom>
        </p:spPr>
        <p:txBody>
          <a:bodyPr vert="horz" lIns="92207" tIns="46104" rIns="92207" bIns="46104" rtlCol="0"/>
          <a:lstStyle>
            <a:lvl1pPr algn="r">
              <a:defRPr sz="1200"/>
            </a:lvl1pPr>
          </a:lstStyle>
          <a:p>
            <a:fld id="{603A0772-E784-46DA-9A8A-1C05940AE517}" type="datetimeFigureOut">
              <a:rPr kumimoji="1" lang="ja-JP" altLang="en-US" smtClean="0"/>
              <a:t>2020/9/23</a:t>
            </a:fld>
            <a:endParaRPr kumimoji="1" lang="ja-JP" altLang="en-US" dirty="0"/>
          </a:p>
        </p:txBody>
      </p:sp>
      <p:sp>
        <p:nvSpPr>
          <p:cNvPr id="4" name="スライド イメージ プレースホルダー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2207" tIns="46104" rIns="92207" bIns="46104" rtlCol="0" anchor="ctr"/>
          <a:lstStyle/>
          <a:p>
            <a:endParaRPr lang="ja-JP" altLang="en-US" dirty="0"/>
          </a:p>
        </p:txBody>
      </p:sp>
      <p:sp>
        <p:nvSpPr>
          <p:cNvPr id="5" name="ノート プレースホルダー 4"/>
          <p:cNvSpPr>
            <a:spLocks noGrp="1"/>
          </p:cNvSpPr>
          <p:nvPr>
            <p:ph type="body" sz="quarter" idx="3"/>
          </p:nvPr>
        </p:nvSpPr>
        <p:spPr>
          <a:xfrm>
            <a:off x="680721" y="4721191"/>
            <a:ext cx="5445760" cy="4472703"/>
          </a:xfrm>
          <a:prstGeom prst="rect">
            <a:avLst/>
          </a:prstGeom>
        </p:spPr>
        <p:txBody>
          <a:bodyPr vert="horz" lIns="92207" tIns="46104" rIns="92207" bIns="4610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440648"/>
            <a:ext cx="2949787" cy="496967"/>
          </a:xfrm>
          <a:prstGeom prst="rect">
            <a:avLst/>
          </a:prstGeom>
        </p:spPr>
        <p:txBody>
          <a:bodyPr vert="horz" lIns="92207" tIns="46104" rIns="92207" bIns="46104"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5841" y="9440648"/>
            <a:ext cx="2949787" cy="496967"/>
          </a:xfrm>
          <a:prstGeom prst="rect">
            <a:avLst/>
          </a:prstGeom>
        </p:spPr>
        <p:txBody>
          <a:bodyPr vert="horz" lIns="92207" tIns="46104" rIns="92207" bIns="46104" rtlCol="0" anchor="b"/>
          <a:lstStyle>
            <a:lvl1pPr algn="r">
              <a:defRPr sz="1200"/>
            </a:lvl1pPr>
          </a:lstStyle>
          <a:p>
            <a:fld id="{F1A76C46-CD84-41C3-8F47-9AFE05013FD9}" type="slidenum">
              <a:rPr kumimoji="1" lang="ja-JP" altLang="en-US" smtClean="0"/>
              <a:t>‹#›</a:t>
            </a:fld>
            <a:endParaRPr kumimoji="1" lang="ja-JP" altLang="en-US" dirty="0"/>
          </a:p>
        </p:txBody>
      </p:sp>
    </p:spTree>
    <p:extLst>
      <p:ext uri="{BB962C8B-B14F-4D97-AF65-F5344CB8AC3E}">
        <p14:creationId xmlns:p14="http://schemas.microsoft.com/office/powerpoint/2010/main" val="42793019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A76C46-CD84-41C3-8F47-9AFE05013FD9}" type="slidenum">
              <a:rPr kumimoji="1" lang="ja-JP" altLang="en-US" smtClean="0"/>
              <a:t>1</a:t>
            </a:fld>
            <a:endParaRPr kumimoji="1" lang="ja-JP" altLang="en-US" dirty="0"/>
          </a:p>
        </p:txBody>
      </p:sp>
    </p:spTree>
    <p:extLst>
      <p:ext uri="{BB962C8B-B14F-4D97-AF65-F5344CB8AC3E}">
        <p14:creationId xmlns:p14="http://schemas.microsoft.com/office/powerpoint/2010/main" val="2559759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0" name="正方形/長方形 9"/>
          <p:cNvSpPr/>
          <p:nvPr userDrawn="1"/>
        </p:nvSpPr>
        <p:spPr>
          <a:xfrm>
            <a:off x="0" y="738909"/>
            <a:ext cx="9144000" cy="38830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15" name="図 14"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41436"/>
            <a:ext cx="3344753" cy="5537110"/>
          </a:xfrm>
          <a:prstGeom prst="rect">
            <a:avLst/>
          </a:prstGeom>
        </p:spPr>
      </p:pic>
      <p:sp>
        <p:nvSpPr>
          <p:cNvPr id="3" name="サブタイトル 2"/>
          <p:cNvSpPr>
            <a:spLocks noGrp="1"/>
          </p:cNvSpPr>
          <p:nvPr>
            <p:ph type="subTitle" idx="1" hasCustomPrompt="1"/>
          </p:nvPr>
        </p:nvSpPr>
        <p:spPr>
          <a:xfrm>
            <a:off x="277390" y="1142876"/>
            <a:ext cx="5286786" cy="407010"/>
          </a:xfrm>
          <a:noFill/>
        </p:spPr>
        <p:txBody>
          <a:bodyPr vert="horz" lIns="0" tIns="0" rIns="0" bIns="0" rtlCol="0" anchor="t">
            <a:noAutofit/>
          </a:bodyPr>
          <a:lstStyle>
            <a:lvl1pPr marL="0" indent="0">
              <a:buFontTx/>
              <a:buNone/>
              <a:defRPr lang="ja-JP" altLang="en-US" sz="2400" b="1" baseline="0">
                <a:solidFill>
                  <a:schemeClr val="bg1"/>
                </a:solidFill>
                <a:latin typeface="+mn-lt"/>
                <a:cs typeface="ＭＳ Ｐ明朝"/>
              </a:defRPr>
            </a:lvl1pPr>
          </a:lstStyle>
          <a:p>
            <a:r>
              <a:rPr lang="en-US" altLang="ja-JP" dirty="0"/>
              <a:t>Theme Title Here</a:t>
            </a:r>
            <a:endParaRPr lang="ja-JP" altLang="en-US" dirty="0"/>
          </a:p>
        </p:txBody>
      </p:sp>
      <p:sp>
        <p:nvSpPr>
          <p:cNvPr id="2" name="タイトル 1"/>
          <p:cNvSpPr>
            <a:spLocks noGrp="1"/>
          </p:cNvSpPr>
          <p:nvPr>
            <p:ph type="ctrTitle" hasCustomPrompt="1"/>
          </p:nvPr>
        </p:nvSpPr>
        <p:spPr>
          <a:xfrm>
            <a:off x="277390" y="1741211"/>
            <a:ext cx="5307864" cy="1304745"/>
          </a:xfrm>
        </p:spPr>
        <p:txBody>
          <a:bodyPr anchor="t">
            <a:normAutofit/>
          </a:bodyPr>
          <a:lstStyle>
            <a:lvl1pPr>
              <a:defRPr sz="3600">
                <a:solidFill>
                  <a:schemeClr val="bg1"/>
                </a:solidFill>
                <a:latin typeface="+mn-lt"/>
              </a:defRPr>
            </a:lvl1pPr>
          </a:lstStyle>
          <a:p>
            <a:r>
              <a:rPr kumimoji="1" lang="en-US" altLang="ja-JP" dirty="0"/>
              <a:t>Presentation Title Here</a:t>
            </a: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sp>
        <p:nvSpPr>
          <p:cNvPr id="11" name="テキスト プレースホルダー 10"/>
          <p:cNvSpPr>
            <a:spLocks noGrp="1"/>
          </p:cNvSpPr>
          <p:nvPr>
            <p:ph type="body" sz="quarter" idx="13" hasCustomPrompt="1"/>
          </p:nvPr>
        </p:nvSpPr>
        <p:spPr>
          <a:xfrm>
            <a:off x="277390" y="4640442"/>
            <a:ext cx="3867622" cy="413418"/>
          </a:xfrm>
        </p:spPr>
        <p:txBody>
          <a:bodyPr anchor="b">
            <a:noAutofit/>
          </a:bodyPr>
          <a:lstStyle>
            <a:lvl1pPr marL="0" indent="0">
              <a:buFontTx/>
              <a:buNone/>
              <a:defRPr sz="2400" b="1"/>
            </a:lvl1pPr>
          </a:lstStyle>
          <a:p>
            <a:pPr lvl="0"/>
            <a:r>
              <a:rPr kumimoji="1" lang="en-US" altLang="ja-JP" dirty="0"/>
              <a:t>Presenter Name</a:t>
            </a:r>
            <a:endParaRPr kumimoji="1" lang="ja-JP" altLang="en-US" dirty="0"/>
          </a:p>
        </p:txBody>
      </p:sp>
      <p:sp>
        <p:nvSpPr>
          <p:cNvPr id="12" name="テキスト プレースホルダー 10"/>
          <p:cNvSpPr>
            <a:spLocks noGrp="1"/>
          </p:cNvSpPr>
          <p:nvPr>
            <p:ph type="body" sz="quarter" idx="14" hasCustomPrompt="1"/>
          </p:nvPr>
        </p:nvSpPr>
        <p:spPr>
          <a:xfrm>
            <a:off x="277390" y="5077052"/>
            <a:ext cx="3867622" cy="829429"/>
          </a:xfrm>
        </p:spPr>
        <p:txBody>
          <a:bodyPr anchor="t">
            <a:noAutofit/>
          </a:bodyPr>
          <a:lstStyle>
            <a:lvl1pPr marL="0" indent="0">
              <a:buFontTx/>
              <a:buNone/>
              <a:defRPr sz="1400" b="0"/>
            </a:lvl1pPr>
          </a:lstStyle>
          <a:p>
            <a:pPr lvl="0"/>
            <a:r>
              <a:rPr kumimoji="1" lang="en-US" altLang="ja-JP" dirty="0"/>
              <a:t>Profile</a:t>
            </a:r>
          </a:p>
          <a:p>
            <a:pPr lvl="0"/>
            <a:r>
              <a:rPr kumimoji="1" lang="en-US" altLang="ja-JP" dirty="0"/>
              <a:t>Profile</a:t>
            </a:r>
          </a:p>
          <a:p>
            <a:pPr lvl="0"/>
            <a:r>
              <a:rPr kumimoji="1" lang="en-US" altLang="ja-JP" dirty="0"/>
              <a:t>Profile</a:t>
            </a:r>
          </a:p>
        </p:txBody>
      </p:sp>
      <p:sp>
        <p:nvSpPr>
          <p:cNvPr id="13" name="テキスト プレースホルダー 10"/>
          <p:cNvSpPr>
            <a:spLocks noGrp="1"/>
          </p:cNvSpPr>
          <p:nvPr>
            <p:ph type="body" sz="quarter" idx="15" hasCustomPrompt="1"/>
          </p:nvPr>
        </p:nvSpPr>
        <p:spPr>
          <a:xfrm>
            <a:off x="277390" y="5931217"/>
            <a:ext cx="3867622" cy="356288"/>
          </a:xfrm>
        </p:spPr>
        <p:txBody>
          <a:bodyPr anchor="t">
            <a:noAutofit/>
          </a:bodyPr>
          <a:lstStyle>
            <a:lvl1pPr marL="0" indent="0">
              <a:buFontTx/>
              <a:buNone/>
              <a:defRPr sz="1400" b="0"/>
            </a:lvl1pPr>
          </a:lstStyle>
          <a:p>
            <a:pPr lvl="0"/>
            <a:r>
              <a:rPr kumimoji="1" lang="en-US" altLang="ja-JP" dirty="0"/>
              <a:t>Month Day, Year</a:t>
            </a:r>
            <a:endParaRPr kumimoji="1" lang="ja-JP" altLang="en-US" dirty="0"/>
          </a:p>
        </p:txBody>
      </p:sp>
      <p:pic>
        <p:nvPicPr>
          <p:cNvPr id="14" name="図 13" descr="名称未設定-4-21.png">
            <a:extLst>
              <a:ext uri="{FF2B5EF4-FFF2-40B4-BE49-F238E27FC236}">
                <a16:creationId xmlns:a16="http://schemas.microsoft.com/office/drawing/2014/main" id="{85FC9D0C-4912-4F9D-9E76-EC0098DAA07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6638"/>
          <a:stretch/>
        </p:blipFill>
        <p:spPr>
          <a:xfrm>
            <a:off x="0" y="6193196"/>
            <a:ext cx="9144000" cy="664804"/>
          </a:xfrm>
          <a:prstGeom prst="rect">
            <a:avLst/>
          </a:prstGeom>
        </p:spPr>
      </p:pic>
    </p:spTree>
    <p:extLst>
      <p:ext uri="{BB962C8B-B14F-4D97-AF65-F5344CB8AC3E}">
        <p14:creationId xmlns:p14="http://schemas.microsoft.com/office/powerpoint/2010/main" val="348729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8" name="正方形/長方形 7"/>
          <p:cNvSpPr/>
          <p:nvPr userDrawn="1"/>
        </p:nvSpPr>
        <p:spPr>
          <a:xfrm>
            <a:off x="0" y="0"/>
            <a:ext cx="9144000" cy="739587"/>
          </a:xfrm>
          <a:prstGeom prst="rect">
            <a:avLst/>
          </a:prstGeom>
          <a:solidFill>
            <a:srgbClr val="0031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9" name="図 8" descr="名称未設定-3-1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58057" t="53382" b="11808"/>
          <a:stretch/>
        </p:blipFill>
        <p:spPr>
          <a:xfrm>
            <a:off x="7956177" y="0"/>
            <a:ext cx="1187823" cy="739587"/>
          </a:xfrm>
          <a:prstGeom prst="rect">
            <a:avLst/>
          </a:prstGeom>
        </p:spPr>
      </p:pic>
      <p:cxnSp>
        <p:nvCxnSpPr>
          <p:cNvPr id="10" name="直線コネクタ 9"/>
          <p:cNvCxnSpPr/>
          <p:nvPr userDrawn="1"/>
        </p:nvCxnSpPr>
        <p:spPr>
          <a:xfrm>
            <a:off x="0" y="739588"/>
            <a:ext cx="9144000"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1" name="図 10" descr="名称未設定-3-1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58057" t="53382" b="11808"/>
          <a:stretch/>
        </p:blipFill>
        <p:spPr>
          <a:xfrm>
            <a:off x="7956175" y="1"/>
            <a:ext cx="1187823" cy="739587"/>
          </a:xfrm>
          <a:prstGeom prst="rect">
            <a:avLst/>
          </a:prstGeom>
        </p:spPr>
      </p:pic>
      <p:sp>
        <p:nvSpPr>
          <p:cNvPr id="2" name="タイトル 1"/>
          <p:cNvSpPr>
            <a:spLocks noGrp="1"/>
          </p:cNvSpPr>
          <p:nvPr>
            <p:ph type="title" hasCustomPrompt="1"/>
          </p:nvPr>
        </p:nvSpPr>
        <p:spPr>
          <a:xfrm>
            <a:off x="223641" y="178948"/>
            <a:ext cx="8463160" cy="483454"/>
          </a:xfrm>
        </p:spPr>
        <p:txBody>
          <a:bodyPr>
            <a:noAutofit/>
          </a:bodyPr>
          <a:lstStyle>
            <a:lvl1pPr algn="l">
              <a:defRPr sz="2400">
                <a:solidFill>
                  <a:schemeClr val="bg1"/>
                </a:solidFill>
                <a:latin typeface="+mj-lt"/>
              </a:defRPr>
            </a:lvl1pPr>
          </a:lstStyle>
          <a:p>
            <a:r>
              <a:rPr kumimoji="1" lang="en-US" altLang="ja-JP" dirty="0"/>
              <a:t>Slide title; Arial, Bold, 24 points</a:t>
            </a:r>
            <a:endParaRPr kumimoji="1" lang="ja-JP" altLang="en-US" dirty="0"/>
          </a:p>
        </p:txBody>
      </p:sp>
      <p:sp>
        <p:nvSpPr>
          <p:cNvPr id="14" name="スライド番号プレースホルダー 13"/>
          <p:cNvSpPr>
            <a:spLocks noGrp="1"/>
          </p:cNvSpPr>
          <p:nvPr>
            <p:ph type="sldNum" sz="quarter" idx="15"/>
          </p:nvPr>
        </p:nvSpPr>
        <p:spPr>
          <a:xfrm>
            <a:off x="3505200" y="6645086"/>
            <a:ext cx="2133600" cy="175846"/>
          </a:xfrm>
          <a:prstGeom prst="rect">
            <a:avLst/>
          </a:prstGeom>
        </p:spPr>
        <p:txBody>
          <a:bodyPr/>
          <a:lstStyle/>
          <a:p>
            <a:fld id="{336047B0-28A3-4E6B-B788-3893CBF6298A}" type="slidenum">
              <a:rPr lang="ja-JP" altLang="en-US" smtClean="0"/>
              <a:pPr/>
              <a:t>‹#›</a:t>
            </a:fld>
            <a:endParaRPr lang="ja-JP" altLang="en-US" dirty="0"/>
          </a:p>
        </p:txBody>
      </p:sp>
    </p:spTree>
    <p:extLst>
      <p:ext uri="{BB962C8B-B14F-4D97-AF65-F5344CB8AC3E}">
        <p14:creationId xmlns:p14="http://schemas.microsoft.com/office/powerpoint/2010/main" val="397471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8" name="正方形/長方形 7"/>
          <p:cNvSpPr/>
          <p:nvPr userDrawn="1"/>
        </p:nvSpPr>
        <p:spPr>
          <a:xfrm>
            <a:off x="0" y="0"/>
            <a:ext cx="9144000" cy="739587"/>
          </a:xfrm>
          <a:prstGeom prst="rect">
            <a:avLst/>
          </a:prstGeom>
          <a:solidFill>
            <a:srgbClr val="0031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9" name="図 8" descr="名称未設定-3-1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58057" t="53382" b="11808"/>
          <a:stretch/>
        </p:blipFill>
        <p:spPr>
          <a:xfrm>
            <a:off x="7956177" y="0"/>
            <a:ext cx="1187823" cy="739587"/>
          </a:xfrm>
          <a:prstGeom prst="rect">
            <a:avLst/>
          </a:prstGeom>
        </p:spPr>
      </p:pic>
      <p:cxnSp>
        <p:nvCxnSpPr>
          <p:cNvPr id="10" name="直線コネクタ 9"/>
          <p:cNvCxnSpPr/>
          <p:nvPr userDrawn="1"/>
        </p:nvCxnSpPr>
        <p:spPr>
          <a:xfrm>
            <a:off x="0" y="739588"/>
            <a:ext cx="9144000"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1" name="図 10" descr="名称未設定-3-1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58057" t="53382" b="11808"/>
          <a:stretch/>
        </p:blipFill>
        <p:spPr>
          <a:xfrm>
            <a:off x="7956175" y="1"/>
            <a:ext cx="1187823" cy="739587"/>
          </a:xfrm>
          <a:prstGeom prst="rect">
            <a:avLst/>
          </a:prstGeom>
        </p:spPr>
      </p:pic>
      <p:sp>
        <p:nvSpPr>
          <p:cNvPr id="2" name="タイトル 1"/>
          <p:cNvSpPr>
            <a:spLocks noGrp="1"/>
          </p:cNvSpPr>
          <p:nvPr>
            <p:ph type="title" hasCustomPrompt="1"/>
          </p:nvPr>
        </p:nvSpPr>
        <p:spPr>
          <a:xfrm>
            <a:off x="223641" y="178948"/>
            <a:ext cx="8463160" cy="483454"/>
          </a:xfrm>
        </p:spPr>
        <p:txBody>
          <a:bodyPr>
            <a:noAutofit/>
          </a:bodyPr>
          <a:lstStyle>
            <a:lvl1pPr algn="l">
              <a:defRPr sz="2400">
                <a:solidFill>
                  <a:schemeClr val="bg1"/>
                </a:solidFill>
              </a:defRPr>
            </a:lvl1pPr>
          </a:lstStyle>
          <a:p>
            <a:r>
              <a:rPr kumimoji="1" lang="en-US" altLang="ja-JP" dirty="0"/>
              <a:t>Slide title; Arial, Bold, 24 points</a:t>
            </a:r>
            <a:endParaRPr kumimoji="1" lang="ja-JP" altLang="en-US" dirty="0"/>
          </a:p>
        </p:txBody>
      </p:sp>
      <p:sp>
        <p:nvSpPr>
          <p:cNvPr id="12" name="コンテンツ プレースホルダー 11"/>
          <p:cNvSpPr>
            <a:spLocks noGrp="1"/>
          </p:cNvSpPr>
          <p:nvPr>
            <p:ph sz="quarter" idx="13" hasCustomPrompt="1"/>
          </p:nvPr>
        </p:nvSpPr>
        <p:spPr>
          <a:xfrm>
            <a:off x="223641" y="950913"/>
            <a:ext cx="4206256" cy="5072158"/>
          </a:xfrm>
        </p:spPr>
        <p:txBody>
          <a:bodyPr>
            <a:spAutoFit/>
          </a:bodyPr>
          <a:lstStyle>
            <a:lvl5pPr>
              <a:defRPr/>
            </a:lvl5pPr>
          </a:lstStyle>
          <a:p>
            <a:pPr lvl="0"/>
            <a:r>
              <a:rPr kumimoji="1" lang="en-US" altLang="ja-JP" dirty="0"/>
              <a:t>First point; Arial, 28 points</a:t>
            </a:r>
            <a:endParaRPr kumimoji="1" lang="ja-JP" altLang="en-US" dirty="0"/>
          </a:p>
          <a:p>
            <a:pPr lvl="1"/>
            <a:r>
              <a:rPr kumimoji="1" lang="en-US" altLang="ja-JP" dirty="0"/>
              <a:t>Sub point; Arial, 24 points</a:t>
            </a:r>
            <a:endParaRPr kumimoji="1" lang="ja-JP" altLang="en-US" dirty="0"/>
          </a:p>
          <a:p>
            <a:pPr lvl="2"/>
            <a:r>
              <a:rPr kumimoji="1" lang="en-US" altLang="ja-JP" dirty="0"/>
              <a:t>Other sub point; Arial, 20 points</a:t>
            </a:r>
            <a:endParaRPr kumimoji="1" lang="ja-JP" altLang="en-US" dirty="0"/>
          </a:p>
          <a:p>
            <a:pPr lvl="3"/>
            <a:r>
              <a:rPr kumimoji="1" lang="en-US" altLang="ja-JP" dirty="0"/>
              <a:t>Other sub point; Arial, 18 points</a:t>
            </a:r>
            <a:endParaRPr kumimoji="1" lang="ja-JP" altLang="en-US" dirty="0"/>
          </a:p>
          <a:p>
            <a:pPr lvl="4"/>
            <a:r>
              <a:rPr kumimoji="1" lang="en-US" altLang="ja-JP" dirty="0"/>
              <a:t>Last sub point; Arial, 16 points</a:t>
            </a:r>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ja-JP" altLang="en-US" dirty="0"/>
          </a:p>
        </p:txBody>
      </p:sp>
      <p:sp>
        <p:nvSpPr>
          <p:cNvPr id="14" name="スライド番号プレースホルダー 13"/>
          <p:cNvSpPr>
            <a:spLocks noGrp="1"/>
          </p:cNvSpPr>
          <p:nvPr>
            <p:ph type="sldNum" sz="quarter" idx="15"/>
          </p:nvPr>
        </p:nvSpPr>
        <p:spPr>
          <a:xfrm>
            <a:off x="3505200" y="6645086"/>
            <a:ext cx="2133600" cy="175846"/>
          </a:xfrm>
          <a:prstGeom prst="rect">
            <a:avLst/>
          </a:prstGeom>
        </p:spPr>
        <p:txBody>
          <a:bodyPr/>
          <a:lstStyle/>
          <a:p>
            <a:fld id="{336047B0-28A3-4E6B-B788-3893CBF6298A}" type="slidenum">
              <a:rPr lang="ja-JP" altLang="en-US" smtClean="0"/>
              <a:pPr/>
              <a:t>‹#›</a:t>
            </a:fld>
            <a:endParaRPr lang="ja-JP" altLang="en-US" dirty="0"/>
          </a:p>
        </p:txBody>
      </p:sp>
      <p:sp>
        <p:nvSpPr>
          <p:cNvPr id="13" name="コンテンツ プレースホルダー 11"/>
          <p:cNvSpPr>
            <a:spLocks noGrp="1"/>
          </p:cNvSpPr>
          <p:nvPr>
            <p:ph sz="quarter" idx="16" hasCustomPrompt="1"/>
          </p:nvPr>
        </p:nvSpPr>
        <p:spPr>
          <a:xfrm>
            <a:off x="4700905" y="950913"/>
            <a:ext cx="4206256" cy="5072158"/>
          </a:xfrm>
        </p:spPr>
        <p:txBody>
          <a:bodyPr>
            <a:spAutoFit/>
          </a:bodyPr>
          <a:lstStyle>
            <a:lvl5pPr>
              <a:defRPr/>
            </a:lvl5pPr>
          </a:lstStyle>
          <a:p>
            <a:pPr lvl="0"/>
            <a:r>
              <a:rPr kumimoji="1" lang="en-US" altLang="ja-JP" dirty="0"/>
              <a:t>First point; Arial, 28 points</a:t>
            </a:r>
            <a:endParaRPr kumimoji="1" lang="ja-JP" altLang="en-US" dirty="0"/>
          </a:p>
          <a:p>
            <a:pPr lvl="1"/>
            <a:r>
              <a:rPr kumimoji="1" lang="en-US" altLang="ja-JP" dirty="0"/>
              <a:t>Sub point; Arial, 24 points</a:t>
            </a:r>
            <a:endParaRPr kumimoji="1" lang="ja-JP" altLang="en-US" dirty="0"/>
          </a:p>
          <a:p>
            <a:pPr lvl="2"/>
            <a:r>
              <a:rPr kumimoji="1" lang="en-US" altLang="ja-JP" dirty="0"/>
              <a:t>Other sub point; Arial, 20 points</a:t>
            </a:r>
            <a:endParaRPr kumimoji="1" lang="ja-JP" altLang="en-US" dirty="0"/>
          </a:p>
          <a:p>
            <a:pPr lvl="3"/>
            <a:r>
              <a:rPr kumimoji="1" lang="en-US" altLang="ja-JP" dirty="0"/>
              <a:t>Other sub point; Arial, 18 points</a:t>
            </a:r>
            <a:endParaRPr kumimoji="1" lang="ja-JP" altLang="en-US" dirty="0"/>
          </a:p>
          <a:p>
            <a:pPr lvl="4"/>
            <a:r>
              <a:rPr kumimoji="1" lang="en-US" altLang="ja-JP" dirty="0"/>
              <a:t>Last sub point; Arial, 16 points</a:t>
            </a:r>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ja-JP" altLang="en-US" dirty="0"/>
          </a:p>
        </p:txBody>
      </p:sp>
    </p:spTree>
    <p:extLst>
      <p:ext uri="{BB962C8B-B14F-4D97-AF65-F5344CB8AC3E}">
        <p14:creationId xmlns:p14="http://schemas.microsoft.com/office/powerpoint/2010/main" val="679103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ing page">
    <p:spTree>
      <p:nvGrpSpPr>
        <p:cNvPr id="1" name=""/>
        <p:cNvGrpSpPr/>
        <p:nvPr/>
      </p:nvGrpSpPr>
      <p:grpSpPr>
        <a:xfrm>
          <a:off x="0" y="0"/>
          <a:ext cx="0" cy="0"/>
          <a:chOff x="0" y="0"/>
          <a:chExt cx="0" cy="0"/>
        </a:xfrm>
      </p:grpSpPr>
      <p:sp>
        <p:nvSpPr>
          <p:cNvPr id="12" name="正方形/長方形 11"/>
          <p:cNvSpPr/>
          <p:nvPr userDrawn="1"/>
        </p:nvSpPr>
        <p:spPr>
          <a:xfrm>
            <a:off x="0" y="746606"/>
            <a:ext cx="9144000" cy="389651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13" name="図 12"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50317"/>
            <a:ext cx="3344753" cy="5537110"/>
          </a:xfrm>
          <a:prstGeom prst="rect">
            <a:avLst/>
          </a:prstGeom>
        </p:spPr>
      </p:pic>
      <p:sp>
        <p:nvSpPr>
          <p:cNvPr id="2" name="タイトル 1"/>
          <p:cNvSpPr>
            <a:spLocks noGrp="1"/>
          </p:cNvSpPr>
          <p:nvPr>
            <p:ph type="ctrTitle" hasCustomPrompt="1"/>
          </p:nvPr>
        </p:nvSpPr>
        <p:spPr>
          <a:xfrm>
            <a:off x="303665" y="2959444"/>
            <a:ext cx="6358188" cy="556054"/>
          </a:xfrm>
        </p:spPr>
        <p:txBody>
          <a:bodyPr anchor="b">
            <a:normAutofit/>
          </a:bodyPr>
          <a:lstStyle>
            <a:lvl1pPr>
              <a:defRPr sz="2800" b="1">
                <a:solidFill>
                  <a:schemeClr val="bg1"/>
                </a:solidFill>
                <a:latin typeface="+mn-lt"/>
              </a:defRPr>
            </a:lvl1pPr>
          </a:lstStyle>
          <a:p>
            <a:pPr lvl="0"/>
            <a:r>
              <a:rPr kumimoji="1" lang="en-US" altLang="ja-JP" dirty="0"/>
              <a:t>Ending page title</a:t>
            </a:r>
            <a:endParaRPr kumimoji="1" lang="ja-JP" altLang="en-US" dirty="0"/>
          </a:p>
        </p:txBody>
      </p:sp>
      <p:sp>
        <p:nvSpPr>
          <p:cNvPr id="4" name="テキスト プレースホルダー 3"/>
          <p:cNvSpPr>
            <a:spLocks noGrp="1"/>
          </p:cNvSpPr>
          <p:nvPr>
            <p:ph type="body" sz="quarter" idx="13" hasCustomPrompt="1"/>
          </p:nvPr>
        </p:nvSpPr>
        <p:spPr>
          <a:xfrm>
            <a:off x="303665" y="3518872"/>
            <a:ext cx="6263951" cy="1124248"/>
          </a:xfrm>
        </p:spPr>
        <p:txBody>
          <a:bodyPr>
            <a:normAutofit/>
          </a:bodyPr>
          <a:lstStyle>
            <a:lvl1pPr marL="0" indent="0">
              <a:buFontTx/>
              <a:buNone/>
              <a:defRPr sz="2400">
                <a:solidFill>
                  <a:schemeClr val="bg1"/>
                </a:solidFill>
              </a:defRPr>
            </a:lvl1pPr>
            <a:lvl2pPr marL="457200" indent="0">
              <a:buFontTx/>
              <a:buNone/>
              <a:defRPr sz="2000"/>
            </a:lvl2pPr>
            <a:lvl3pPr marL="1025525" indent="0">
              <a:buFontTx/>
              <a:buNone/>
              <a:defRPr sz="2000"/>
            </a:lvl3pPr>
            <a:lvl4pPr marL="1371600" indent="0">
              <a:buFontTx/>
              <a:buNone/>
              <a:defRPr sz="2000"/>
            </a:lvl4pPr>
            <a:lvl5pPr marL="1828800" indent="0">
              <a:buFontTx/>
              <a:buNone/>
              <a:defRPr sz="2000"/>
            </a:lvl5pPr>
          </a:lstStyle>
          <a:p>
            <a:pPr lvl="0"/>
            <a:r>
              <a:rPr kumimoji="1" lang="en-US" altLang="ja-JP" dirty="0"/>
              <a:t>message</a:t>
            </a:r>
          </a:p>
        </p:txBody>
      </p:sp>
      <p:sp>
        <p:nvSpPr>
          <p:cNvPr id="10" name="スライド番号プレースホルダー 9"/>
          <p:cNvSpPr>
            <a:spLocks noGrp="1"/>
          </p:cNvSpPr>
          <p:nvPr>
            <p:ph type="sldNum" sz="quarter" idx="15"/>
          </p:nvPr>
        </p:nvSpPr>
        <p:spPr>
          <a:xfrm>
            <a:off x="3505200" y="6645086"/>
            <a:ext cx="2133600" cy="175846"/>
          </a:xfrm>
          <a:prstGeom prst="rect">
            <a:avLst/>
          </a:prstGeom>
        </p:spPr>
        <p:txBody>
          <a:bodyPr/>
          <a:lstStyle/>
          <a:p>
            <a:fld id="{336047B0-28A3-4E6B-B788-3893CBF6298A}" type="slidenum">
              <a:rPr lang="ja-JP" altLang="en-US" smtClean="0"/>
              <a:pPr/>
              <a:t>‹#›</a:t>
            </a:fld>
            <a:endParaRPr lang="ja-JP" altLang="en-US" dirty="0"/>
          </a:p>
        </p:txBody>
      </p:sp>
      <p:pic>
        <p:nvPicPr>
          <p:cNvPr id="9" name="図 8" descr="名称未設定-2-01.png">
            <a:extLst>
              <a:ext uri="{FF2B5EF4-FFF2-40B4-BE49-F238E27FC236}">
                <a16:creationId xmlns:a16="http://schemas.microsoft.com/office/drawing/2014/main" id="{0502FB4D-7DA5-49F5-B0D8-59ED0CF75DE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581" y="1607895"/>
            <a:ext cx="5088758" cy="701132"/>
          </a:xfrm>
          <a:prstGeom prst="rect">
            <a:avLst/>
          </a:prstGeom>
        </p:spPr>
      </p:pic>
    </p:spTree>
    <p:extLst>
      <p:ext uri="{BB962C8B-B14F-4D97-AF65-F5344CB8AC3E}">
        <p14:creationId xmlns:p14="http://schemas.microsoft.com/office/powerpoint/2010/main" val="1476546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4" name="正方形/長方形 13"/>
          <p:cNvSpPr/>
          <p:nvPr userDrawn="1"/>
        </p:nvSpPr>
        <p:spPr>
          <a:xfrm>
            <a:off x="0" y="761999"/>
            <a:ext cx="9144000" cy="55165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9" name="図 8" descr="名称未設定-3-1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59766" t="26158" b="3134"/>
          <a:stretch/>
        </p:blipFill>
        <p:spPr>
          <a:xfrm>
            <a:off x="5463478" y="1412742"/>
            <a:ext cx="3677941" cy="4849128"/>
          </a:xfrm>
          <a:prstGeom prst="rect">
            <a:avLst/>
          </a:prstGeom>
        </p:spPr>
      </p:pic>
      <p:sp>
        <p:nvSpPr>
          <p:cNvPr id="2" name="タイトル 1"/>
          <p:cNvSpPr>
            <a:spLocks noGrp="1"/>
          </p:cNvSpPr>
          <p:nvPr>
            <p:ph type="ctrTitle" hasCustomPrompt="1"/>
          </p:nvPr>
        </p:nvSpPr>
        <p:spPr>
          <a:xfrm>
            <a:off x="277390" y="1142876"/>
            <a:ext cx="5307864" cy="574713"/>
          </a:xfrm>
        </p:spPr>
        <p:txBody>
          <a:bodyPr anchor="t">
            <a:normAutofit/>
          </a:bodyPr>
          <a:lstStyle>
            <a:lvl1pPr>
              <a:defRPr sz="2800">
                <a:solidFill>
                  <a:schemeClr val="bg1"/>
                </a:solidFill>
                <a:latin typeface="+mn-lt"/>
              </a:defRPr>
            </a:lvl1pPr>
          </a:lstStyle>
          <a:p>
            <a:r>
              <a:rPr kumimoji="1" lang="en-US" altLang="ja-JP" dirty="0"/>
              <a:t>Agenda Here</a:t>
            </a: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sp>
        <p:nvSpPr>
          <p:cNvPr id="5" name="テキスト プレースホルダー 4"/>
          <p:cNvSpPr>
            <a:spLocks noGrp="1"/>
          </p:cNvSpPr>
          <p:nvPr>
            <p:ph type="body" sz="quarter" idx="13" hasCustomPrompt="1"/>
          </p:nvPr>
        </p:nvSpPr>
        <p:spPr>
          <a:xfrm>
            <a:off x="277390" y="1841500"/>
            <a:ext cx="5270500" cy="3948113"/>
          </a:xfrm>
        </p:spPr>
        <p:txBody>
          <a:bodyPr>
            <a:normAutofit/>
          </a:bodyPr>
          <a:lstStyle>
            <a:lvl1pPr marL="457200" indent="-457200">
              <a:buClr>
                <a:schemeClr val="accent2"/>
              </a:buClr>
              <a:buFont typeface="+mj-lt"/>
              <a:buAutoNum type="arabicPeriod"/>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ltLang="ja-JP" dirty="0">
                <a:latin typeface="+mn-lt"/>
              </a:rPr>
              <a:t>High Lighted Contents</a:t>
            </a:r>
          </a:p>
        </p:txBody>
      </p:sp>
    </p:spTree>
    <p:extLst>
      <p:ext uri="{BB962C8B-B14F-4D97-AF65-F5344CB8AC3E}">
        <p14:creationId xmlns:p14="http://schemas.microsoft.com/office/powerpoint/2010/main" val="59634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_B">
    <p:spTree>
      <p:nvGrpSpPr>
        <p:cNvPr id="1" name=""/>
        <p:cNvGrpSpPr/>
        <p:nvPr/>
      </p:nvGrpSpPr>
      <p:grpSpPr>
        <a:xfrm>
          <a:off x="0" y="0"/>
          <a:ext cx="0" cy="0"/>
          <a:chOff x="0" y="0"/>
          <a:chExt cx="0" cy="0"/>
        </a:xfrm>
      </p:grpSpPr>
      <p:sp>
        <p:nvSpPr>
          <p:cNvPr id="7" name="正方形/長方形 6"/>
          <p:cNvSpPr/>
          <p:nvPr userDrawn="1"/>
        </p:nvSpPr>
        <p:spPr>
          <a:xfrm>
            <a:off x="0" y="746606"/>
            <a:ext cx="9144000" cy="389651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pic>
        <p:nvPicPr>
          <p:cNvPr id="8" name="図 7"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41436"/>
            <a:ext cx="3344753" cy="5537110"/>
          </a:xfrm>
          <a:prstGeom prst="rect">
            <a:avLst/>
          </a:prstGeom>
        </p:spPr>
      </p:pic>
      <p:sp>
        <p:nvSpPr>
          <p:cNvPr id="2" name="タイトル 1"/>
          <p:cNvSpPr>
            <a:spLocks noGrp="1"/>
          </p:cNvSpPr>
          <p:nvPr>
            <p:ph type="ctrTitle" hasCustomPrompt="1"/>
          </p:nvPr>
        </p:nvSpPr>
        <p:spPr>
          <a:xfrm>
            <a:off x="277390" y="1704143"/>
            <a:ext cx="5307864" cy="2509529"/>
          </a:xfrm>
        </p:spPr>
        <p:txBody>
          <a:bodyPr anchor="t">
            <a:normAutofit/>
          </a:bodyPr>
          <a:lstStyle>
            <a:lvl1pPr>
              <a:defRPr sz="2800">
                <a:solidFill>
                  <a:schemeClr val="bg1"/>
                </a:solidFill>
                <a:latin typeface="+mn-lt"/>
              </a:defRPr>
            </a:lvl1pPr>
          </a:lstStyle>
          <a:p>
            <a:r>
              <a:rPr kumimoji="1" lang="en-US" altLang="ja-JP" dirty="0"/>
              <a:t>Theme title here</a:t>
            </a:r>
            <a:endParaRPr kumimoji="1" lang="ja-JP" altLang="en-US" dirty="0"/>
          </a:p>
        </p:txBody>
      </p:sp>
    </p:spTree>
    <p:extLst>
      <p:ext uri="{BB962C8B-B14F-4D97-AF65-F5344CB8AC3E}">
        <p14:creationId xmlns:p14="http://schemas.microsoft.com/office/powerpoint/2010/main" val="470114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tor_Y">
    <p:spTree>
      <p:nvGrpSpPr>
        <p:cNvPr id="1" name=""/>
        <p:cNvGrpSpPr/>
        <p:nvPr/>
      </p:nvGrpSpPr>
      <p:grpSpPr>
        <a:xfrm>
          <a:off x="0" y="0"/>
          <a:ext cx="0" cy="0"/>
          <a:chOff x="0" y="0"/>
          <a:chExt cx="0" cy="0"/>
        </a:xfrm>
      </p:grpSpPr>
      <p:sp>
        <p:nvSpPr>
          <p:cNvPr id="7" name="正方形/長方形 6"/>
          <p:cNvSpPr/>
          <p:nvPr userDrawn="1"/>
        </p:nvSpPr>
        <p:spPr>
          <a:xfrm>
            <a:off x="0" y="746606"/>
            <a:ext cx="9144000" cy="38965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pic>
        <p:nvPicPr>
          <p:cNvPr id="8" name="図 7"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41436"/>
            <a:ext cx="3344753" cy="5537110"/>
          </a:xfrm>
          <a:prstGeom prst="rect">
            <a:avLst/>
          </a:prstGeom>
        </p:spPr>
      </p:pic>
      <p:sp>
        <p:nvSpPr>
          <p:cNvPr id="2" name="タイトル 1"/>
          <p:cNvSpPr>
            <a:spLocks noGrp="1"/>
          </p:cNvSpPr>
          <p:nvPr>
            <p:ph type="ctrTitle" hasCustomPrompt="1"/>
          </p:nvPr>
        </p:nvSpPr>
        <p:spPr>
          <a:xfrm>
            <a:off x="277390" y="1704143"/>
            <a:ext cx="5307864" cy="2509529"/>
          </a:xfrm>
        </p:spPr>
        <p:txBody>
          <a:bodyPr anchor="t">
            <a:normAutofit/>
          </a:bodyPr>
          <a:lstStyle>
            <a:lvl1pPr>
              <a:defRPr sz="2800">
                <a:solidFill>
                  <a:schemeClr val="bg1"/>
                </a:solidFill>
                <a:latin typeface="+mn-lt"/>
              </a:defRPr>
            </a:lvl1pPr>
          </a:lstStyle>
          <a:p>
            <a:r>
              <a:rPr kumimoji="1" lang="en-US" altLang="ja-JP" dirty="0"/>
              <a:t>Theme title here</a:t>
            </a:r>
            <a:endParaRPr kumimoji="1" lang="ja-JP" altLang="en-US" dirty="0"/>
          </a:p>
        </p:txBody>
      </p:sp>
    </p:spTree>
    <p:extLst>
      <p:ext uri="{BB962C8B-B14F-4D97-AF65-F5344CB8AC3E}">
        <p14:creationId xmlns:p14="http://schemas.microsoft.com/office/powerpoint/2010/main" val="1662215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parator_BGr">
    <p:spTree>
      <p:nvGrpSpPr>
        <p:cNvPr id="1" name=""/>
        <p:cNvGrpSpPr/>
        <p:nvPr/>
      </p:nvGrpSpPr>
      <p:grpSpPr>
        <a:xfrm>
          <a:off x="0" y="0"/>
          <a:ext cx="0" cy="0"/>
          <a:chOff x="0" y="0"/>
          <a:chExt cx="0" cy="0"/>
        </a:xfrm>
      </p:grpSpPr>
      <p:sp>
        <p:nvSpPr>
          <p:cNvPr id="7" name="正方形/長方形 6"/>
          <p:cNvSpPr/>
          <p:nvPr userDrawn="1"/>
        </p:nvSpPr>
        <p:spPr>
          <a:xfrm>
            <a:off x="0" y="746606"/>
            <a:ext cx="9144000" cy="389651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pic>
        <p:nvPicPr>
          <p:cNvPr id="8" name="図 7"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41436"/>
            <a:ext cx="3344753" cy="5537110"/>
          </a:xfrm>
          <a:prstGeom prst="rect">
            <a:avLst/>
          </a:prstGeom>
        </p:spPr>
      </p:pic>
      <p:sp>
        <p:nvSpPr>
          <p:cNvPr id="2" name="タイトル 1"/>
          <p:cNvSpPr>
            <a:spLocks noGrp="1"/>
          </p:cNvSpPr>
          <p:nvPr>
            <p:ph type="ctrTitle" hasCustomPrompt="1"/>
          </p:nvPr>
        </p:nvSpPr>
        <p:spPr>
          <a:xfrm>
            <a:off x="277390" y="1704143"/>
            <a:ext cx="5307864" cy="2509529"/>
          </a:xfrm>
        </p:spPr>
        <p:txBody>
          <a:bodyPr anchor="t">
            <a:normAutofit/>
          </a:bodyPr>
          <a:lstStyle>
            <a:lvl1pPr>
              <a:defRPr sz="2800">
                <a:solidFill>
                  <a:schemeClr val="bg1"/>
                </a:solidFill>
                <a:latin typeface="+mn-lt"/>
              </a:defRPr>
            </a:lvl1pPr>
          </a:lstStyle>
          <a:p>
            <a:r>
              <a:rPr kumimoji="1" lang="en-US" altLang="ja-JP" dirty="0"/>
              <a:t>Theme title here</a:t>
            </a:r>
            <a:endParaRPr kumimoji="1" lang="ja-JP" altLang="en-US" dirty="0"/>
          </a:p>
        </p:txBody>
      </p:sp>
    </p:spTree>
    <p:extLst>
      <p:ext uri="{BB962C8B-B14F-4D97-AF65-F5344CB8AC3E}">
        <p14:creationId xmlns:p14="http://schemas.microsoft.com/office/powerpoint/2010/main" val="798786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parator_Or">
    <p:spTree>
      <p:nvGrpSpPr>
        <p:cNvPr id="1" name=""/>
        <p:cNvGrpSpPr/>
        <p:nvPr/>
      </p:nvGrpSpPr>
      <p:grpSpPr>
        <a:xfrm>
          <a:off x="0" y="0"/>
          <a:ext cx="0" cy="0"/>
          <a:chOff x="0" y="0"/>
          <a:chExt cx="0" cy="0"/>
        </a:xfrm>
      </p:grpSpPr>
      <p:sp>
        <p:nvSpPr>
          <p:cNvPr id="7" name="正方形/長方形 6"/>
          <p:cNvSpPr/>
          <p:nvPr userDrawn="1"/>
        </p:nvSpPr>
        <p:spPr>
          <a:xfrm>
            <a:off x="0" y="746606"/>
            <a:ext cx="9144000" cy="389651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pic>
        <p:nvPicPr>
          <p:cNvPr id="8" name="図 7"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41436"/>
            <a:ext cx="3344753" cy="5537110"/>
          </a:xfrm>
          <a:prstGeom prst="rect">
            <a:avLst/>
          </a:prstGeom>
        </p:spPr>
      </p:pic>
      <p:sp>
        <p:nvSpPr>
          <p:cNvPr id="2" name="タイトル 1"/>
          <p:cNvSpPr>
            <a:spLocks noGrp="1"/>
          </p:cNvSpPr>
          <p:nvPr>
            <p:ph type="ctrTitle" hasCustomPrompt="1"/>
          </p:nvPr>
        </p:nvSpPr>
        <p:spPr>
          <a:xfrm>
            <a:off x="277390" y="1704143"/>
            <a:ext cx="5307864" cy="2509529"/>
          </a:xfrm>
        </p:spPr>
        <p:txBody>
          <a:bodyPr anchor="t">
            <a:normAutofit/>
          </a:bodyPr>
          <a:lstStyle>
            <a:lvl1pPr>
              <a:defRPr sz="2800">
                <a:solidFill>
                  <a:schemeClr val="bg1"/>
                </a:solidFill>
                <a:latin typeface="+mn-lt"/>
              </a:defRPr>
            </a:lvl1pPr>
          </a:lstStyle>
          <a:p>
            <a:r>
              <a:rPr kumimoji="1" lang="en-US" altLang="ja-JP" dirty="0"/>
              <a:t>Theme title here</a:t>
            </a:r>
            <a:endParaRPr kumimoji="1" lang="ja-JP" altLang="en-US" dirty="0"/>
          </a:p>
        </p:txBody>
      </p:sp>
    </p:spTree>
    <p:extLst>
      <p:ext uri="{BB962C8B-B14F-4D97-AF65-F5344CB8AC3E}">
        <p14:creationId xmlns:p14="http://schemas.microsoft.com/office/powerpoint/2010/main" val="3866433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parator_Gr">
    <p:spTree>
      <p:nvGrpSpPr>
        <p:cNvPr id="1" name=""/>
        <p:cNvGrpSpPr/>
        <p:nvPr/>
      </p:nvGrpSpPr>
      <p:grpSpPr>
        <a:xfrm>
          <a:off x="0" y="0"/>
          <a:ext cx="0" cy="0"/>
          <a:chOff x="0" y="0"/>
          <a:chExt cx="0" cy="0"/>
        </a:xfrm>
      </p:grpSpPr>
      <p:sp>
        <p:nvSpPr>
          <p:cNvPr id="7" name="正方形/長方形 6"/>
          <p:cNvSpPr/>
          <p:nvPr userDrawn="1"/>
        </p:nvSpPr>
        <p:spPr>
          <a:xfrm>
            <a:off x="0" y="746606"/>
            <a:ext cx="9144000" cy="389651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pic>
        <p:nvPicPr>
          <p:cNvPr id="8" name="図 7"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41436"/>
            <a:ext cx="3344753" cy="5537110"/>
          </a:xfrm>
          <a:prstGeom prst="rect">
            <a:avLst/>
          </a:prstGeom>
        </p:spPr>
      </p:pic>
      <p:sp>
        <p:nvSpPr>
          <p:cNvPr id="2" name="タイトル 1"/>
          <p:cNvSpPr>
            <a:spLocks noGrp="1"/>
          </p:cNvSpPr>
          <p:nvPr>
            <p:ph type="ctrTitle" hasCustomPrompt="1"/>
          </p:nvPr>
        </p:nvSpPr>
        <p:spPr>
          <a:xfrm>
            <a:off x="277390" y="1704143"/>
            <a:ext cx="5307864" cy="2509529"/>
          </a:xfrm>
        </p:spPr>
        <p:txBody>
          <a:bodyPr anchor="t">
            <a:normAutofit/>
          </a:bodyPr>
          <a:lstStyle>
            <a:lvl1pPr>
              <a:defRPr sz="2800">
                <a:solidFill>
                  <a:schemeClr val="bg1"/>
                </a:solidFill>
                <a:latin typeface="+mn-lt"/>
              </a:defRPr>
            </a:lvl1pPr>
          </a:lstStyle>
          <a:p>
            <a:r>
              <a:rPr kumimoji="1" lang="en-US" altLang="ja-JP" dirty="0"/>
              <a:t>Theme title here</a:t>
            </a:r>
            <a:endParaRPr kumimoji="1" lang="ja-JP" altLang="en-US" dirty="0"/>
          </a:p>
        </p:txBody>
      </p:sp>
    </p:spTree>
    <p:extLst>
      <p:ext uri="{BB962C8B-B14F-4D97-AF65-F5344CB8AC3E}">
        <p14:creationId xmlns:p14="http://schemas.microsoft.com/office/powerpoint/2010/main" val="146581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parator_G">
    <p:spTree>
      <p:nvGrpSpPr>
        <p:cNvPr id="1" name=""/>
        <p:cNvGrpSpPr/>
        <p:nvPr/>
      </p:nvGrpSpPr>
      <p:grpSpPr>
        <a:xfrm>
          <a:off x="0" y="0"/>
          <a:ext cx="0" cy="0"/>
          <a:chOff x="0" y="0"/>
          <a:chExt cx="0" cy="0"/>
        </a:xfrm>
      </p:grpSpPr>
      <p:sp>
        <p:nvSpPr>
          <p:cNvPr id="7" name="正方形/長方形 6"/>
          <p:cNvSpPr/>
          <p:nvPr userDrawn="1"/>
        </p:nvSpPr>
        <p:spPr>
          <a:xfrm>
            <a:off x="0" y="746606"/>
            <a:ext cx="9144000" cy="38965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6" name="スライド番号プレースホルダー 5"/>
          <p:cNvSpPr>
            <a:spLocks noGrp="1"/>
          </p:cNvSpPr>
          <p:nvPr>
            <p:ph type="sldNum" sz="quarter" idx="12"/>
          </p:nvPr>
        </p:nvSpPr>
        <p:spPr>
          <a:xfrm>
            <a:off x="3505200" y="6645086"/>
            <a:ext cx="2133600" cy="175846"/>
          </a:xfrm>
          <a:prstGeom prst="rect">
            <a:avLst/>
          </a:prstGeom>
        </p:spPr>
        <p:txBody>
          <a:bodyPr/>
          <a:lstStyle/>
          <a:p>
            <a:fld id="{A9BE1287-D590-4421-910E-33B99E005C40}" type="slidenum">
              <a:rPr kumimoji="1" lang="ja-JP" altLang="en-US" smtClean="0"/>
              <a:t>‹#›</a:t>
            </a:fld>
            <a:endParaRPr kumimoji="1" lang="ja-JP" altLang="en-US" dirty="0"/>
          </a:p>
        </p:txBody>
      </p:sp>
      <p:pic>
        <p:nvPicPr>
          <p:cNvPr id="8" name="図 7" descr="ppt資料07-14.png"/>
          <p:cNvPicPr>
            <a:picLocks noChangeAspect="1"/>
          </p:cNvPicPr>
          <p:nvPr userDrawn="1"/>
        </p:nvPicPr>
        <p:blipFill rotWithShape="1">
          <a:blip r:embed="rId2">
            <a:extLst>
              <a:ext uri="{28A0092B-C50C-407E-A947-70E740481C1C}">
                <a14:useLocalDpi xmlns:a14="http://schemas.microsoft.com/office/drawing/2010/main" val="0"/>
              </a:ext>
            </a:extLst>
          </a:blip>
          <a:srcRect r="45316" b="9473"/>
          <a:stretch/>
        </p:blipFill>
        <p:spPr>
          <a:xfrm>
            <a:off x="5799247" y="741436"/>
            <a:ext cx="3344753" cy="5537110"/>
          </a:xfrm>
          <a:prstGeom prst="rect">
            <a:avLst/>
          </a:prstGeom>
        </p:spPr>
      </p:pic>
      <p:sp>
        <p:nvSpPr>
          <p:cNvPr id="2" name="タイトル 1"/>
          <p:cNvSpPr>
            <a:spLocks noGrp="1"/>
          </p:cNvSpPr>
          <p:nvPr>
            <p:ph type="ctrTitle" hasCustomPrompt="1"/>
          </p:nvPr>
        </p:nvSpPr>
        <p:spPr>
          <a:xfrm>
            <a:off x="277390" y="1704143"/>
            <a:ext cx="5307864" cy="2509529"/>
          </a:xfrm>
        </p:spPr>
        <p:txBody>
          <a:bodyPr anchor="t">
            <a:normAutofit/>
          </a:bodyPr>
          <a:lstStyle>
            <a:lvl1pPr>
              <a:defRPr sz="2800">
                <a:solidFill>
                  <a:schemeClr val="bg1"/>
                </a:solidFill>
                <a:latin typeface="+mn-lt"/>
              </a:defRPr>
            </a:lvl1pPr>
          </a:lstStyle>
          <a:p>
            <a:r>
              <a:rPr kumimoji="1" lang="en-US" altLang="ja-JP" dirty="0"/>
              <a:t>Theme title here</a:t>
            </a:r>
            <a:endParaRPr kumimoji="1" lang="ja-JP" altLang="en-US" dirty="0"/>
          </a:p>
        </p:txBody>
      </p:sp>
    </p:spTree>
    <p:extLst>
      <p:ext uri="{BB962C8B-B14F-4D97-AF65-F5344CB8AC3E}">
        <p14:creationId xmlns:p14="http://schemas.microsoft.com/office/powerpoint/2010/main" val="2614159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8" name="正方形/長方形 7"/>
          <p:cNvSpPr/>
          <p:nvPr userDrawn="1"/>
        </p:nvSpPr>
        <p:spPr>
          <a:xfrm>
            <a:off x="0" y="0"/>
            <a:ext cx="9144000" cy="739587"/>
          </a:xfrm>
          <a:prstGeom prst="rect">
            <a:avLst/>
          </a:prstGeom>
          <a:solidFill>
            <a:srgbClr val="0031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9" name="図 8" descr="名称未設定-3-1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58057" t="53382" b="11808"/>
          <a:stretch/>
        </p:blipFill>
        <p:spPr>
          <a:xfrm>
            <a:off x="7956177" y="0"/>
            <a:ext cx="1187823" cy="739587"/>
          </a:xfrm>
          <a:prstGeom prst="rect">
            <a:avLst/>
          </a:prstGeom>
        </p:spPr>
      </p:pic>
      <p:cxnSp>
        <p:nvCxnSpPr>
          <p:cNvPr id="10" name="直線コネクタ 9"/>
          <p:cNvCxnSpPr/>
          <p:nvPr userDrawn="1"/>
        </p:nvCxnSpPr>
        <p:spPr>
          <a:xfrm>
            <a:off x="0" y="739588"/>
            <a:ext cx="9144000"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1" name="図 10" descr="名称未設定-3-1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58057" t="53382" b="11808"/>
          <a:stretch/>
        </p:blipFill>
        <p:spPr>
          <a:xfrm>
            <a:off x="7956175" y="1"/>
            <a:ext cx="1187823" cy="739587"/>
          </a:xfrm>
          <a:prstGeom prst="rect">
            <a:avLst/>
          </a:prstGeom>
        </p:spPr>
      </p:pic>
      <p:sp>
        <p:nvSpPr>
          <p:cNvPr id="2" name="タイトル 1"/>
          <p:cNvSpPr>
            <a:spLocks noGrp="1"/>
          </p:cNvSpPr>
          <p:nvPr>
            <p:ph type="title" hasCustomPrompt="1"/>
          </p:nvPr>
        </p:nvSpPr>
        <p:spPr>
          <a:xfrm>
            <a:off x="223641" y="178948"/>
            <a:ext cx="8463160" cy="483454"/>
          </a:xfrm>
        </p:spPr>
        <p:txBody>
          <a:bodyPr>
            <a:noAutofit/>
          </a:bodyPr>
          <a:lstStyle>
            <a:lvl1pPr algn="l">
              <a:defRPr sz="2400">
                <a:solidFill>
                  <a:schemeClr val="bg1"/>
                </a:solidFill>
              </a:defRPr>
            </a:lvl1pPr>
          </a:lstStyle>
          <a:p>
            <a:r>
              <a:rPr kumimoji="1" lang="en-US" altLang="ja-JP" dirty="0"/>
              <a:t>Slide title; Arial, Bold, 24 points</a:t>
            </a:r>
            <a:endParaRPr kumimoji="1" lang="ja-JP" altLang="en-US" dirty="0"/>
          </a:p>
        </p:txBody>
      </p:sp>
      <p:sp>
        <p:nvSpPr>
          <p:cNvPr id="12" name="コンテンツ プレースホルダー 11"/>
          <p:cNvSpPr>
            <a:spLocks noGrp="1"/>
          </p:cNvSpPr>
          <p:nvPr>
            <p:ph sz="quarter" idx="13" hasCustomPrompt="1"/>
          </p:nvPr>
        </p:nvSpPr>
        <p:spPr>
          <a:xfrm>
            <a:off x="223641" y="950913"/>
            <a:ext cx="8636154" cy="4918269"/>
          </a:xfrm>
        </p:spPr>
        <p:txBody>
          <a:bodyPr>
            <a:spAutoFit/>
          </a:bodyPr>
          <a:lstStyle>
            <a:lvl5pPr>
              <a:defRPr/>
            </a:lvl5pPr>
          </a:lstStyle>
          <a:p>
            <a:pPr lvl="0"/>
            <a:r>
              <a:rPr kumimoji="1" lang="en-US" altLang="ja-JP" dirty="0"/>
              <a:t>First point; Arial, 28 points</a:t>
            </a:r>
            <a:endParaRPr kumimoji="1" lang="ja-JP" altLang="en-US" dirty="0"/>
          </a:p>
          <a:p>
            <a:pPr lvl="1"/>
            <a:r>
              <a:rPr kumimoji="1" lang="en-US" altLang="ja-JP" dirty="0"/>
              <a:t>Sub point; Arial, 24 points</a:t>
            </a:r>
            <a:endParaRPr kumimoji="1" lang="ja-JP" altLang="en-US" dirty="0"/>
          </a:p>
          <a:p>
            <a:pPr lvl="2"/>
            <a:r>
              <a:rPr kumimoji="1" lang="en-US" altLang="ja-JP" dirty="0"/>
              <a:t>Other sub point; Arial, 20 points</a:t>
            </a:r>
            <a:endParaRPr kumimoji="1" lang="ja-JP" altLang="en-US" dirty="0"/>
          </a:p>
          <a:p>
            <a:pPr lvl="3"/>
            <a:r>
              <a:rPr kumimoji="1" lang="en-US" altLang="ja-JP" dirty="0"/>
              <a:t>Other sub point; Arial, 18 points</a:t>
            </a:r>
            <a:endParaRPr kumimoji="1" lang="ja-JP" altLang="en-US" dirty="0"/>
          </a:p>
          <a:p>
            <a:pPr lvl="4"/>
            <a:r>
              <a:rPr kumimoji="1" lang="en-US" altLang="ja-JP" dirty="0"/>
              <a:t>Last sub point; Arial, 16 points</a:t>
            </a:r>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en-US" altLang="ja-JP" dirty="0"/>
          </a:p>
          <a:p>
            <a:pPr lvl="4"/>
            <a:endParaRPr kumimoji="1" lang="ja-JP" altLang="en-US" dirty="0"/>
          </a:p>
        </p:txBody>
      </p:sp>
      <p:sp>
        <p:nvSpPr>
          <p:cNvPr id="14" name="スライド番号プレースホルダー 13"/>
          <p:cNvSpPr>
            <a:spLocks noGrp="1"/>
          </p:cNvSpPr>
          <p:nvPr>
            <p:ph type="sldNum" sz="quarter" idx="15"/>
          </p:nvPr>
        </p:nvSpPr>
        <p:spPr>
          <a:xfrm>
            <a:off x="3505200" y="6645086"/>
            <a:ext cx="2133600" cy="175846"/>
          </a:xfrm>
          <a:prstGeom prst="rect">
            <a:avLst/>
          </a:prstGeom>
        </p:spPr>
        <p:txBody>
          <a:bodyPr/>
          <a:lstStyle/>
          <a:p>
            <a:fld id="{336047B0-28A3-4E6B-B788-3893CBF6298A}" type="slidenum">
              <a:rPr lang="ja-JP" altLang="en-US" smtClean="0"/>
              <a:pPr/>
              <a:t>‹#›</a:t>
            </a:fld>
            <a:endParaRPr lang="ja-JP" altLang="en-US" dirty="0"/>
          </a:p>
        </p:txBody>
      </p:sp>
    </p:spTree>
    <p:extLst>
      <p:ext uri="{BB962C8B-B14F-4D97-AF65-F5344CB8AC3E}">
        <p14:creationId xmlns:p14="http://schemas.microsoft.com/office/powerpoint/2010/main" val="1301549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23641" y="178948"/>
            <a:ext cx="8660867" cy="479124"/>
          </a:xfrm>
          <a:prstGeom prst="rect">
            <a:avLst/>
          </a:prstGeom>
        </p:spPr>
        <p:txBody>
          <a:bodyPr vert="horz" lIns="91440" tIns="45720" rIns="91440" bIns="45720" rtlCol="0" anchor="ctr">
            <a:normAutofit/>
          </a:bodyPr>
          <a:lstStyle/>
          <a:p>
            <a:r>
              <a:rPr kumimoji="1" lang="en-US" altLang="ja-JP" dirty="0"/>
              <a:t>Master Title; Arial, Bold, 24 points</a:t>
            </a:r>
            <a:endParaRPr kumimoji="1" lang="ja-JP" altLang="en-US" dirty="0"/>
          </a:p>
        </p:txBody>
      </p:sp>
      <p:sp>
        <p:nvSpPr>
          <p:cNvPr id="3" name="テキスト プレースホルダー 2"/>
          <p:cNvSpPr>
            <a:spLocks noGrp="1"/>
          </p:cNvSpPr>
          <p:nvPr>
            <p:ph type="body" idx="1"/>
          </p:nvPr>
        </p:nvSpPr>
        <p:spPr>
          <a:xfrm>
            <a:off x="247135" y="1093574"/>
            <a:ext cx="8631195" cy="5032592"/>
          </a:xfrm>
          <a:prstGeom prst="rect">
            <a:avLst/>
          </a:prstGeom>
        </p:spPr>
        <p:txBody>
          <a:bodyPr vert="horz" lIns="91440" tIns="45720" rIns="91440" bIns="45720" rtlCol="0">
            <a:normAutofit/>
          </a:bodyPr>
          <a:lstStyle/>
          <a:p>
            <a:r>
              <a:rPr lang="en-US" altLang="ja-JP" dirty="0"/>
              <a:t>First point; Arial, 28 points</a:t>
            </a:r>
            <a:endParaRPr lang="ja-JP" altLang="en-US" dirty="0"/>
          </a:p>
          <a:p>
            <a:pPr lvl="1"/>
            <a:r>
              <a:rPr lang="en-US" altLang="ja-JP" dirty="0"/>
              <a:t>Sub point; Arial, 24 points</a:t>
            </a:r>
            <a:endParaRPr lang="ja-JP" altLang="en-US" dirty="0"/>
          </a:p>
          <a:p>
            <a:pPr lvl="2"/>
            <a:r>
              <a:rPr lang="en-US" altLang="ja-JP" dirty="0"/>
              <a:t>Other sub point; Arial, 20 points</a:t>
            </a:r>
            <a:endParaRPr lang="ja-JP" altLang="en-US" dirty="0"/>
          </a:p>
          <a:p>
            <a:pPr lvl="3"/>
            <a:r>
              <a:rPr lang="en-US" altLang="ja-JP" dirty="0"/>
              <a:t>Other sub point; Arial, 18 points</a:t>
            </a:r>
            <a:endParaRPr lang="ja-JP" altLang="en-US" dirty="0"/>
          </a:p>
          <a:p>
            <a:pPr lvl="4"/>
            <a:r>
              <a:rPr lang="en-US" altLang="ja-JP" dirty="0"/>
              <a:t>Last sub point; Arial, 16 points</a:t>
            </a:r>
          </a:p>
        </p:txBody>
      </p:sp>
      <p:sp>
        <p:nvSpPr>
          <p:cNvPr id="13" name="テキスト ボックス 12"/>
          <p:cNvSpPr txBox="1"/>
          <p:nvPr/>
        </p:nvSpPr>
        <p:spPr>
          <a:xfrm>
            <a:off x="2192184" y="6353120"/>
            <a:ext cx="4681501" cy="246221"/>
          </a:xfrm>
          <a:prstGeom prst="rect">
            <a:avLst/>
          </a:prstGeom>
          <a:noFill/>
        </p:spPr>
        <p:txBody>
          <a:bodyPr wrap="square" lIns="0" tIns="0" rIns="0" bIns="0" rtlCol="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lumMod val="50000"/>
                  </a:schemeClr>
                </a:solidFill>
                <a:latin typeface="+mn-lt"/>
                <a:ea typeface="+mn-ea"/>
              </a:rPr>
              <a:t>|  2019</a:t>
            </a:r>
            <a:r>
              <a:rPr kumimoji="1" lang="ja-JP" altLang="en-US" sz="800" dirty="0">
                <a:solidFill>
                  <a:schemeClr val="bg1">
                    <a:lumMod val="50000"/>
                  </a:schemeClr>
                </a:solidFill>
                <a:latin typeface="+mn-lt"/>
                <a:ea typeface="+mn-ea"/>
              </a:rPr>
              <a:t>  </a:t>
            </a:r>
            <a:r>
              <a:rPr kumimoji="1" lang="en-US" altLang="ja-JP" sz="800" dirty="0">
                <a:solidFill>
                  <a:schemeClr val="bg1">
                    <a:lumMod val="50000"/>
                  </a:schemeClr>
                </a:solidFill>
                <a:latin typeface="+mn-lt"/>
                <a:ea typeface="+mn-ea"/>
              </a:rPr>
              <a:t>|</a:t>
            </a: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aseline="0" dirty="0">
                <a:solidFill>
                  <a:schemeClr val="bg1">
                    <a:lumMod val="50000"/>
                  </a:schemeClr>
                </a:solidFill>
                <a:latin typeface="+mn-lt"/>
                <a:ea typeface="+mn-ea"/>
              </a:rPr>
              <a:t>© Yokogawa</a:t>
            </a:r>
            <a:r>
              <a:rPr kumimoji="1" lang="ja-JP" altLang="en-US" sz="800" baseline="0" dirty="0">
                <a:solidFill>
                  <a:schemeClr val="bg1">
                    <a:lumMod val="50000"/>
                  </a:schemeClr>
                </a:solidFill>
                <a:latin typeface="+mn-lt"/>
                <a:ea typeface="+mn-ea"/>
              </a:rPr>
              <a:t> </a:t>
            </a:r>
            <a:r>
              <a:rPr kumimoji="1" lang="en-US" altLang="ja-JP" sz="800" baseline="0" dirty="0">
                <a:solidFill>
                  <a:schemeClr val="bg1">
                    <a:lumMod val="50000"/>
                  </a:schemeClr>
                </a:solidFill>
                <a:latin typeface="+mn-lt"/>
                <a:ea typeface="+mn-ea"/>
              </a:rPr>
              <a:t>Electric Corporation</a:t>
            </a:r>
            <a:endParaRPr kumimoji="1" lang="ja-JP" altLang="en-US" sz="800" dirty="0">
              <a:solidFill>
                <a:schemeClr val="bg1">
                  <a:lumMod val="50000"/>
                </a:schemeClr>
              </a:solidFill>
              <a:latin typeface="+mn-lt"/>
              <a:ea typeface="+mn-ea"/>
            </a:endParaRPr>
          </a:p>
        </p:txBody>
      </p:sp>
      <p:sp>
        <p:nvSpPr>
          <p:cNvPr id="14" name="スライド番号プレースホルダー 13"/>
          <p:cNvSpPr>
            <a:spLocks noGrp="1"/>
          </p:cNvSpPr>
          <p:nvPr>
            <p:ph type="sldNum" sz="quarter" idx="4"/>
          </p:nvPr>
        </p:nvSpPr>
        <p:spPr>
          <a:xfrm>
            <a:off x="3505200" y="6655708"/>
            <a:ext cx="2133600" cy="202293"/>
          </a:xfrm>
          <a:prstGeom prst="rect">
            <a:avLst/>
          </a:prstGeom>
        </p:spPr>
        <p:txBody>
          <a:bodyPr vert="horz" lIns="91440" tIns="45720" rIns="91440" bIns="45720" rtlCol="0" anchor="ctr"/>
          <a:lstStyle>
            <a:lvl1pPr algn="ctr">
              <a:defRPr sz="900">
                <a:solidFill>
                  <a:schemeClr val="tx1">
                    <a:tint val="75000"/>
                  </a:schemeClr>
                </a:solidFill>
              </a:defRPr>
            </a:lvl1pPr>
          </a:lstStyle>
          <a:p>
            <a:fld id="{8C0A14F4-B038-4CDD-8850-825343F583CA}" type="slidenum">
              <a:rPr lang="ja-JP" altLang="en-US" smtClean="0"/>
              <a:pPr/>
              <a:t>‹#›</a:t>
            </a:fld>
            <a:endParaRPr lang="ja-JP" altLang="en-US" dirty="0"/>
          </a:p>
        </p:txBody>
      </p:sp>
      <p:cxnSp>
        <p:nvCxnSpPr>
          <p:cNvPr id="8" name="直線コネクタ 21"/>
          <p:cNvCxnSpPr/>
          <p:nvPr/>
        </p:nvCxnSpPr>
        <p:spPr>
          <a:xfrm>
            <a:off x="0" y="6262478"/>
            <a:ext cx="914400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図 8" descr="名称未設定-4-21.png">
            <a:extLst>
              <a:ext uri="{FF2B5EF4-FFF2-40B4-BE49-F238E27FC236}">
                <a16:creationId xmlns:a16="http://schemas.microsoft.com/office/drawing/2014/main" id="{D9A3ACED-21C1-47F6-B8C5-9514951D13D0}"/>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b="16638"/>
          <a:stretch/>
        </p:blipFill>
        <p:spPr>
          <a:xfrm>
            <a:off x="0" y="6193196"/>
            <a:ext cx="9144000" cy="664804"/>
          </a:xfrm>
          <a:prstGeom prst="rect">
            <a:avLst/>
          </a:prstGeom>
        </p:spPr>
      </p:pic>
    </p:spTree>
    <p:extLst>
      <p:ext uri="{BB962C8B-B14F-4D97-AF65-F5344CB8AC3E}">
        <p14:creationId xmlns:p14="http://schemas.microsoft.com/office/powerpoint/2010/main" val="173930456"/>
      </p:ext>
    </p:extLst>
  </p:cSld>
  <p:clrMap bg1="lt1" tx1="dk1" bg2="lt2" tx2="dk2" accent1="accent1" accent2="accent2" accent3="accent3" accent4="accent4" accent5="accent5" accent6="accent6" hlink="hlink" folHlink="folHlink"/>
  <p:sldLayoutIdLst>
    <p:sldLayoutId id="2147483661" r:id="rId1"/>
    <p:sldLayoutId id="2147483677" r:id="rId2"/>
    <p:sldLayoutId id="2147483672" r:id="rId3"/>
    <p:sldLayoutId id="2147483678" r:id="rId4"/>
    <p:sldLayoutId id="2147483679" r:id="rId5"/>
    <p:sldLayoutId id="2147483680" r:id="rId6"/>
    <p:sldLayoutId id="2147483681" r:id="rId7"/>
    <p:sldLayoutId id="2147483682" r:id="rId8"/>
    <p:sldLayoutId id="2147483654" r:id="rId9"/>
    <p:sldLayoutId id="2147483683" r:id="rId10"/>
    <p:sldLayoutId id="2147483684" r:id="rId11"/>
    <p:sldLayoutId id="2147483674" r:id="rId12"/>
  </p:sldLayoutIdLst>
  <p:hf hdr="0" ftr="0" dt="0"/>
  <p:txStyles>
    <p:titleStyle>
      <a:lvl1pPr algn="l" defTabSz="914400" rtl="0" eaLnBrk="1" latinLnBrk="0" hangingPunct="1">
        <a:spcBef>
          <a:spcPct val="0"/>
        </a:spcBef>
        <a:buNone/>
        <a:defRPr kumimoji="1" sz="2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2"/>
        </a:buClr>
        <a:buFont typeface="Wingdings" panose="05000000000000000000" pitchFamily="2" charset="2"/>
        <a:buChar char="n"/>
        <a:defRPr kumimoji="1" sz="2800" kern="1200">
          <a:solidFill>
            <a:schemeClr val="tx1"/>
          </a:solidFill>
          <a:latin typeface="+mn-lt"/>
          <a:ea typeface="+mn-ea"/>
          <a:cs typeface="+mn-cs"/>
        </a:defRPr>
      </a:lvl1pPr>
      <a:lvl2pPr marL="809625" indent="-352425" algn="l" defTabSz="914400" rtl="0" eaLnBrk="1" latinLnBrk="0" hangingPunct="1">
        <a:spcBef>
          <a:spcPct val="20000"/>
        </a:spcBef>
        <a:buClr>
          <a:schemeClr val="accent5"/>
        </a:buClr>
        <a:buFont typeface="Wingdings" panose="05000000000000000000" pitchFamily="2" charset="2"/>
        <a:buChar char="u"/>
        <a:defRPr kumimoji="1" sz="2400" kern="1200">
          <a:solidFill>
            <a:schemeClr val="tx1"/>
          </a:solidFill>
          <a:latin typeface="+mn-lt"/>
          <a:ea typeface="+mn-ea"/>
          <a:cs typeface="+mn-cs"/>
        </a:defRPr>
      </a:lvl2pPr>
      <a:lvl3pPr marL="1254125" indent="-228600" algn="l" defTabSz="914400" rtl="0" eaLnBrk="1" latinLnBrk="0" hangingPunct="1">
        <a:spcBef>
          <a:spcPct val="20000"/>
        </a:spcBef>
        <a:buClr>
          <a:schemeClr val="accent5"/>
        </a:buClr>
        <a:buFont typeface="Wingdings" panose="05000000000000000000" pitchFamily="2" charset="2"/>
        <a:buChar char="Ø"/>
        <a:defRPr kumimoji="1" sz="2000" kern="1200">
          <a:solidFill>
            <a:schemeClr val="tx1"/>
          </a:solidFill>
          <a:latin typeface="+mn-lt"/>
          <a:ea typeface="+mn-ea"/>
          <a:cs typeface="+mn-cs"/>
        </a:defRPr>
      </a:lvl3pPr>
      <a:lvl4pPr marL="1657350" indent="-285750" algn="l" defTabSz="914400" rtl="0" eaLnBrk="1" latinLnBrk="0" hangingPunct="1">
        <a:spcBef>
          <a:spcPct val="20000"/>
        </a:spcBef>
        <a:buClr>
          <a:schemeClr val="accent5"/>
        </a:buClr>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Wingdings" panose="05000000000000000000" pitchFamily="2" charset="2"/>
        <a:buChar char="ü"/>
        <a:defRPr kumimoji="1"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ctrTitle"/>
          </p:nvPr>
        </p:nvSpPr>
        <p:spPr>
          <a:xfrm>
            <a:off x="277390" y="1194907"/>
            <a:ext cx="8340830" cy="1304745"/>
          </a:xfrm>
        </p:spPr>
        <p:txBody>
          <a:bodyPr>
            <a:noAutofit/>
          </a:bodyPr>
          <a:lstStyle/>
          <a:p>
            <a:r>
              <a:rPr lang="en-US" altLang="ja-JP" dirty="0"/>
              <a:t>International Space University </a:t>
            </a:r>
            <a:br>
              <a:rPr lang="en-US" altLang="ja-JP" dirty="0"/>
            </a:br>
            <a:r>
              <a:rPr lang="ja-JP" altLang="en-US" dirty="0"/>
              <a:t>（国際宇宙大学）</a:t>
            </a:r>
            <a:r>
              <a:rPr kumimoji="1" lang="en-US" altLang="ja-JP" dirty="0"/>
              <a:t> </a:t>
            </a:r>
            <a:br>
              <a:rPr kumimoji="1" lang="en-US" altLang="ja-JP" dirty="0"/>
            </a:br>
            <a:r>
              <a:rPr kumimoji="1" lang="en-US" altLang="ja-JP" dirty="0"/>
              <a:t>Executive Space Course (ESC19)</a:t>
            </a:r>
            <a:br>
              <a:rPr kumimoji="1" lang="en-US" altLang="ja-JP" dirty="0"/>
            </a:br>
            <a:r>
              <a:rPr kumimoji="1" lang="ja-JP" altLang="en-US" dirty="0"/>
              <a:t>紹介</a:t>
            </a:r>
            <a:endParaRPr kumimoji="1" lang="ja-JP" altLang="en-US" sz="2000" dirty="0"/>
          </a:p>
        </p:txBody>
      </p:sp>
      <p:sp>
        <p:nvSpPr>
          <p:cNvPr id="4" name="スライド番号プレースホルダー 3"/>
          <p:cNvSpPr>
            <a:spLocks noGrp="1"/>
          </p:cNvSpPr>
          <p:nvPr>
            <p:ph type="sldNum" sz="quarter" idx="12"/>
          </p:nvPr>
        </p:nvSpPr>
        <p:spPr/>
        <p:txBody>
          <a:bodyPr/>
          <a:lstStyle/>
          <a:p>
            <a:fld id="{A9BE1287-D590-4421-910E-33B99E005C40}" type="slidenum">
              <a:rPr kumimoji="1" lang="ja-JP" altLang="en-US" smtClean="0"/>
              <a:t>1</a:t>
            </a:fld>
            <a:endParaRPr kumimoji="1" lang="ja-JP" altLang="en-US" dirty="0"/>
          </a:p>
        </p:txBody>
      </p:sp>
      <p:sp>
        <p:nvSpPr>
          <p:cNvPr id="5" name="テキスト プレースホルダー 4"/>
          <p:cNvSpPr>
            <a:spLocks noGrp="1"/>
          </p:cNvSpPr>
          <p:nvPr>
            <p:ph type="body" sz="quarter" idx="13"/>
          </p:nvPr>
        </p:nvSpPr>
        <p:spPr>
          <a:xfrm>
            <a:off x="277389" y="5360907"/>
            <a:ext cx="5670923" cy="413418"/>
          </a:xfrm>
        </p:spPr>
        <p:txBody>
          <a:bodyPr/>
          <a:lstStyle/>
          <a:p>
            <a:r>
              <a:rPr kumimoji="1" lang="ja-JP" altLang="en-US" sz="2000" dirty="0"/>
              <a:t>黒須　聡</a:t>
            </a:r>
            <a:endParaRPr kumimoji="1" lang="en-US" altLang="ja-JP" sz="2000" dirty="0"/>
          </a:p>
          <a:p>
            <a:r>
              <a:rPr lang="ja-JP" altLang="en-US" sz="1600" dirty="0"/>
              <a:t>横河電機　宇宙ビジネス・ディベロップメント・エクゼクティブ</a:t>
            </a:r>
            <a:endParaRPr kumimoji="1" lang="ja-JP" altLang="en-US" sz="1600" dirty="0"/>
          </a:p>
        </p:txBody>
      </p:sp>
      <p:sp>
        <p:nvSpPr>
          <p:cNvPr id="8" name="テキスト プレースホルダー 6">
            <a:extLst>
              <a:ext uri="{FF2B5EF4-FFF2-40B4-BE49-F238E27FC236}">
                <a16:creationId xmlns:a16="http://schemas.microsoft.com/office/drawing/2014/main" id="{25196549-D837-44DB-BAB3-B7F0AEBD6186}"/>
              </a:ext>
            </a:extLst>
          </p:cNvPr>
          <p:cNvSpPr>
            <a:spLocks noGrp="1"/>
          </p:cNvSpPr>
          <p:nvPr>
            <p:ph type="body" sz="quarter" idx="15"/>
          </p:nvPr>
        </p:nvSpPr>
        <p:spPr>
          <a:xfrm>
            <a:off x="6970787" y="5392942"/>
            <a:ext cx="1583554" cy="349347"/>
          </a:xfrm>
        </p:spPr>
        <p:txBody>
          <a:bodyPr/>
          <a:lstStyle/>
          <a:p>
            <a:r>
              <a:rPr kumimoji="1" lang="en-US" altLang="ja-JP" dirty="0"/>
              <a:t>2020</a:t>
            </a:r>
            <a:r>
              <a:rPr kumimoji="1" lang="ja-JP" altLang="en-US" dirty="0"/>
              <a:t>年</a:t>
            </a:r>
            <a:r>
              <a:rPr kumimoji="1" lang="en-US" altLang="ja-JP" dirty="0"/>
              <a:t>9</a:t>
            </a:r>
            <a:r>
              <a:rPr kumimoji="1" lang="ja-JP" altLang="en-US" dirty="0"/>
              <a:t>月</a:t>
            </a:r>
            <a:r>
              <a:rPr kumimoji="1" lang="en-US" altLang="ja-JP" dirty="0"/>
              <a:t>23</a:t>
            </a:r>
            <a:r>
              <a:rPr kumimoji="1" lang="ja-JP" altLang="en-US" dirty="0"/>
              <a:t>日</a:t>
            </a:r>
            <a:endParaRPr lang="en-US" altLang="ja-JP" dirty="0"/>
          </a:p>
        </p:txBody>
      </p:sp>
    </p:spTree>
    <p:extLst>
      <p:ext uri="{BB962C8B-B14F-4D97-AF65-F5344CB8AC3E}">
        <p14:creationId xmlns:p14="http://schemas.microsoft.com/office/powerpoint/2010/main" val="376696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3</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10</a:t>
            </a:fld>
            <a:endParaRPr lang="ja-JP" altLang="en-US" dirty="0"/>
          </a:p>
        </p:txBody>
      </p:sp>
      <p:sp>
        <p:nvSpPr>
          <p:cNvPr id="6" name="コンテンツ プレースホルダー 2"/>
          <p:cNvSpPr>
            <a:spLocks noGrp="1"/>
          </p:cNvSpPr>
          <p:nvPr>
            <p:ph sz="quarter" idx="13"/>
          </p:nvPr>
        </p:nvSpPr>
        <p:spPr>
          <a:xfrm>
            <a:off x="223641" y="748048"/>
            <a:ext cx="8636154" cy="5533823"/>
          </a:xfrm>
        </p:spPr>
        <p:txBody>
          <a:bodyPr/>
          <a:lstStyle/>
          <a:p>
            <a:r>
              <a:rPr lang="en-US" altLang="ja-JP" sz="2400" dirty="0"/>
              <a:t>Propulsion &amp; Space Transportation</a:t>
            </a:r>
          </a:p>
          <a:p>
            <a:pPr lvl="1"/>
            <a:r>
              <a:rPr lang="ja-JP" altLang="en-US" sz="2000" dirty="0"/>
              <a:t>ロケットと打上げについての講義。目的に合った発射のタイミングと場所、速度、方角、</a:t>
            </a:r>
            <a:r>
              <a:rPr lang="en-US" altLang="ja-JP" sz="2000" dirty="0"/>
              <a:t>Launch phases</a:t>
            </a:r>
            <a:r>
              <a:rPr lang="ja-JP" altLang="en-US" sz="2000" dirty="0"/>
              <a:t>等の基礎を学ぶ。そして推進システムの原理とロケットの種類と特徴を実例を交えて説明。さらに</a:t>
            </a:r>
            <a:r>
              <a:rPr lang="en-US" altLang="ja-JP" sz="2000" dirty="0"/>
              <a:t>Staging</a:t>
            </a:r>
            <a:r>
              <a:rPr lang="ja-JP" altLang="en-US" sz="2000" dirty="0"/>
              <a:t>（多段式ロケット）の理論と利点の説明があった。</a:t>
            </a:r>
            <a:endParaRPr lang="en-US" altLang="ja-JP" sz="2000" dirty="0"/>
          </a:p>
          <a:p>
            <a:r>
              <a:rPr lang="en-US" altLang="ja-JP" sz="2400" dirty="0"/>
              <a:t>Earth Observation &amp; Applications </a:t>
            </a:r>
          </a:p>
          <a:p>
            <a:pPr lvl="1"/>
            <a:r>
              <a:rPr lang="ja-JP" altLang="en-US" sz="2000" dirty="0"/>
              <a:t>リモートセンシングの基礎を歴史を交えて説明。空間、スペクトル、放射等の解像度や視野等の解説の後、公共、防衛、科学、気象、農業、漁業、資源、防災等、様々なタイプのセンサーの例が上げられた。様々な商業用途の統合アプリケーションが生まれている。なお、最近では、</a:t>
            </a:r>
            <a:r>
              <a:rPr lang="en-US" altLang="ja-JP" sz="2000" dirty="0"/>
              <a:t>SDGs</a:t>
            </a:r>
            <a:r>
              <a:rPr lang="ja-JP" altLang="en-US" sz="2000" dirty="0"/>
              <a:t>の流れから、国連レベルで</a:t>
            </a:r>
            <a:r>
              <a:rPr lang="en-US" altLang="ja-JP" sz="2000" dirty="0"/>
              <a:t>EO</a:t>
            </a:r>
            <a:r>
              <a:rPr lang="ja-JP" altLang="en-US" sz="2000" dirty="0"/>
              <a:t>を効率的に進める動きが出ている。</a:t>
            </a:r>
            <a:endParaRPr lang="en-US" altLang="ja-JP" sz="2000" dirty="0"/>
          </a:p>
          <a:p>
            <a:r>
              <a:rPr lang="en-US" altLang="ja-JP" sz="2400" dirty="0"/>
              <a:t>Space System Design</a:t>
            </a:r>
          </a:p>
          <a:p>
            <a:pPr lvl="1"/>
            <a:r>
              <a:rPr lang="ja-JP" altLang="en-US" sz="2000" dirty="0"/>
              <a:t>衛星を例に、宇宙船のシステムの基礎を学ぶ。</a:t>
            </a:r>
            <a:r>
              <a:rPr lang="en-US" altLang="ja-JP" sz="2000" dirty="0"/>
              <a:t>Payload</a:t>
            </a:r>
            <a:r>
              <a:rPr lang="ja-JP" altLang="en-US" sz="2000" dirty="0"/>
              <a:t>とそれを運び維持する</a:t>
            </a:r>
            <a:r>
              <a:rPr lang="en-US" altLang="ja-JP" sz="2000" dirty="0"/>
              <a:t>Bus</a:t>
            </a:r>
            <a:r>
              <a:rPr lang="ja-JP" altLang="en-US" sz="2000" dirty="0"/>
              <a:t>とそれを構成する姿勢制御、推進、通信、情報、電力、熱管理等のサブシステムの概要の説明があり、それらをどの様に最適に設計し目的を達成するかを学んだ。</a:t>
            </a:r>
            <a:endParaRPr lang="en-US" altLang="ja-JP" sz="2000" dirty="0"/>
          </a:p>
        </p:txBody>
      </p:sp>
    </p:spTree>
    <p:extLst>
      <p:ext uri="{BB962C8B-B14F-4D97-AF65-F5344CB8AC3E}">
        <p14:creationId xmlns:p14="http://schemas.microsoft.com/office/powerpoint/2010/main" val="2468604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3</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11</a:t>
            </a:fld>
            <a:endParaRPr lang="ja-JP" altLang="en-US" dirty="0"/>
          </a:p>
        </p:txBody>
      </p:sp>
      <p:sp>
        <p:nvSpPr>
          <p:cNvPr id="6" name="コンテンツ プレースホルダー 2"/>
          <p:cNvSpPr>
            <a:spLocks noGrp="1"/>
          </p:cNvSpPr>
          <p:nvPr>
            <p:ph sz="quarter" idx="13"/>
          </p:nvPr>
        </p:nvSpPr>
        <p:spPr>
          <a:xfrm>
            <a:off x="223641" y="1040656"/>
            <a:ext cx="8636154" cy="5029069"/>
          </a:xfrm>
        </p:spPr>
        <p:txBody>
          <a:bodyPr/>
          <a:lstStyle/>
          <a:p>
            <a:r>
              <a:rPr lang="en-US" altLang="ja-JP" sz="2400" dirty="0"/>
              <a:t>The Chinese Space Sector </a:t>
            </a:r>
          </a:p>
          <a:p>
            <a:pPr lvl="1"/>
            <a:r>
              <a:rPr lang="ja-JP" altLang="en-US" sz="2000" dirty="0"/>
              <a:t>中国の宇宙開発の歴史から、現状、今後の展開を学ぶ。</a:t>
            </a:r>
            <a:r>
              <a:rPr lang="en-US" altLang="ja-JP" sz="2000" dirty="0"/>
              <a:t>2018</a:t>
            </a:r>
            <a:r>
              <a:rPr lang="ja-JP" altLang="en-US" sz="2000" dirty="0"/>
              <a:t>年の打ち上げ実績は</a:t>
            </a:r>
            <a:r>
              <a:rPr lang="en-US" altLang="ja-JP" sz="2000" dirty="0"/>
              <a:t>39</a:t>
            </a:r>
            <a:r>
              <a:rPr lang="ja-JP" altLang="en-US" sz="2000" dirty="0"/>
              <a:t>基。直近</a:t>
            </a:r>
            <a:r>
              <a:rPr lang="en-US" altLang="ja-JP" sz="2000" dirty="0"/>
              <a:t>100</a:t>
            </a:r>
            <a:r>
              <a:rPr lang="ja-JP" altLang="en-US" sz="2000" dirty="0"/>
              <a:t>回の打ち上げ成功率は</a:t>
            </a:r>
            <a:r>
              <a:rPr lang="en-US" altLang="ja-JP" sz="2000" dirty="0"/>
              <a:t>97%</a:t>
            </a:r>
            <a:r>
              <a:rPr lang="ja-JP" altLang="en-US" sz="2000" dirty="0" err="1"/>
              <a:t>。</a:t>
            </a:r>
            <a:r>
              <a:rPr lang="ja-JP" altLang="en-US" sz="2000" dirty="0"/>
              <a:t>有人飛行も</a:t>
            </a:r>
            <a:r>
              <a:rPr lang="en-US" altLang="ja-JP" sz="2000" dirty="0"/>
              <a:t>14</a:t>
            </a:r>
            <a:r>
              <a:rPr lang="ja-JP" altLang="en-US" sz="2000" dirty="0"/>
              <a:t>人が達成。宇宙ステーションも</a:t>
            </a:r>
            <a:r>
              <a:rPr lang="en-US" altLang="ja-JP" sz="2000" dirty="0"/>
              <a:t>2020</a:t>
            </a:r>
            <a:r>
              <a:rPr lang="ja-JP" altLang="en-US" sz="2000" dirty="0"/>
              <a:t>年に打ち上げを開始し、</a:t>
            </a:r>
            <a:r>
              <a:rPr lang="en-US" altLang="ja-JP" sz="2000" dirty="0"/>
              <a:t>2022</a:t>
            </a:r>
            <a:r>
              <a:rPr lang="ja-JP" altLang="en-US" sz="2000" dirty="0"/>
              <a:t>年に完成。月開発は</a:t>
            </a:r>
            <a:r>
              <a:rPr lang="en-US" altLang="ja-JP" sz="2000" dirty="0"/>
              <a:t>2007</a:t>
            </a:r>
            <a:r>
              <a:rPr lang="ja-JP" altLang="en-US" sz="2000" dirty="0"/>
              <a:t>年に始まり、</a:t>
            </a:r>
            <a:r>
              <a:rPr lang="en-US" altLang="ja-JP" sz="2000" dirty="0"/>
              <a:t>2018</a:t>
            </a:r>
            <a:r>
              <a:rPr lang="ja-JP" altLang="en-US" sz="2000" dirty="0"/>
              <a:t>年に裏側に着陸成功。今年にはサンプルリターンを行う予定。衛星も通信、ナビゲーション、リモートセンシング等多種多様。惑星探査は</a:t>
            </a:r>
            <a:r>
              <a:rPr lang="en-US" altLang="ja-JP" sz="2000" dirty="0"/>
              <a:t>ESA</a:t>
            </a:r>
            <a:r>
              <a:rPr lang="ja-JP" altLang="en-US" sz="2000" dirty="0"/>
              <a:t>と組み実施等々。非常のアグレッシブに宇宙開発を行っている。</a:t>
            </a:r>
          </a:p>
          <a:p>
            <a:r>
              <a:rPr lang="en-US" altLang="ja-JP" sz="2400" dirty="0"/>
              <a:t>Space Navigation &amp; Applications</a:t>
            </a:r>
          </a:p>
          <a:p>
            <a:pPr lvl="1"/>
            <a:r>
              <a:rPr lang="en-US" altLang="ja-JP" sz="2000" dirty="0"/>
              <a:t> </a:t>
            </a:r>
            <a:r>
              <a:rPr lang="ja-JP" altLang="en-US" sz="2000" dirty="0"/>
              <a:t>六分儀による航海から始まるナビゲーションの歴史を学び、最新の</a:t>
            </a:r>
            <a:r>
              <a:rPr lang="en-US" altLang="ja-JP" sz="2000" dirty="0"/>
              <a:t>GNSS(Global Navigation Satellite System</a:t>
            </a:r>
            <a:r>
              <a:rPr lang="ja-JP" altLang="en-US" sz="2000" dirty="0"/>
              <a:t>）の仕組みを教わる。</a:t>
            </a:r>
            <a:r>
              <a:rPr lang="en-US" altLang="ja-JP" sz="2000" dirty="0"/>
              <a:t>GNSS</a:t>
            </a:r>
            <a:r>
              <a:rPr lang="ja-JP" altLang="en-US" sz="2000" dirty="0"/>
              <a:t>は国防を含む重要な社会インフラとなっており、ここでも強国がこぞって自国の衛星ナビゲーション網を築いている。さらに、</a:t>
            </a:r>
            <a:r>
              <a:rPr lang="en-US" altLang="ja-JP" sz="2000" dirty="0" err="1"/>
              <a:t>Ionospheric</a:t>
            </a:r>
            <a:r>
              <a:rPr lang="en-US" altLang="ja-JP" sz="2000" dirty="0"/>
              <a:t> Remote Sensing using GPS Occultation</a:t>
            </a:r>
            <a:r>
              <a:rPr lang="ja-JP" altLang="en-US" sz="2000" dirty="0"/>
              <a:t>を利用した、気象観測の様な最新の応用例を学んだ。</a:t>
            </a:r>
          </a:p>
        </p:txBody>
      </p:sp>
    </p:spTree>
    <p:extLst>
      <p:ext uri="{BB962C8B-B14F-4D97-AF65-F5344CB8AC3E}">
        <p14:creationId xmlns:p14="http://schemas.microsoft.com/office/powerpoint/2010/main" val="1680377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3</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12</a:t>
            </a:fld>
            <a:endParaRPr lang="ja-JP" altLang="en-US" dirty="0"/>
          </a:p>
        </p:txBody>
      </p:sp>
      <p:sp>
        <p:nvSpPr>
          <p:cNvPr id="6" name="コンテンツ プレースホルダー 2"/>
          <p:cNvSpPr>
            <a:spLocks noGrp="1"/>
          </p:cNvSpPr>
          <p:nvPr>
            <p:ph sz="quarter" idx="13"/>
          </p:nvPr>
        </p:nvSpPr>
        <p:spPr>
          <a:xfrm>
            <a:off x="223641" y="857776"/>
            <a:ext cx="8636154" cy="4475071"/>
          </a:xfrm>
        </p:spPr>
        <p:txBody>
          <a:bodyPr/>
          <a:lstStyle/>
          <a:p>
            <a:r>
              <a:rPr lang="en-US" altLang="ja-JP" sz="2400" dirty="0"/>
              <a:t>Space Mission Design </a:t>
            </a:r>
          </a:p>
          <a:p>
            <a:pPr lvl="1"/>
            <a:r>
              <a:rPr lang="ja-JP" altLang="en-US" sz="2000" dirty="0"/>
              <a:t>打上げるロケットだけでなく、ミッションの目的を達成し、運用する為の様々な仕組みと、その設計について学ぶ。まずは有人と無人（ロボット）によるミッションの違いから入り、ミッションステートメント、目的と制約、様々な構成要素のオプション、様々な設計のオプション、オプションの評価と選択、設計と目的との整合のプロセスを学んだ。またこれが初めから整合することは無く、不整合の場合ミッションステートメントに立ち戻り、関係者が納得するまで何度でもプロセルをやり直す事の重要性も教わった。宇宙開発には、コスト、有人の場合にはさらに安全性等制約が多々あり、それをシミュレーションで学ぶ実習が</a:t>
            </a:r>
            <a:r>
              <a:rPr lang="en-US" altLang="ja-JP" sz="2000" dirty="0"/>
              <a:t>4</a:t>
            </a:r>
            <a:r>
              <a:rPr lang="ja-JP" altLang="en-US" sz="2000" dirty="0"/>
              <a:t>日目にある。</a:t>
            </a:r>
            <a:endParaRPr lang="en-US" altLang="ja-JP" sz="2000" dirty="0"/>
          </a:p>
          <a:p>
            <a:r>
              <a:rPr lang="en-US" altLang="ja-JP" sz="2400" dirty="0"/>
              <a:t>3</a:t>
            </a:r>
            <a:r>
              <a:rPr lang="ja-JP" altLang="en-US" sz="2400" dirty="0"/>
              <a:t>日目に入り、内容も応用例も含めて具体的になる。やはりロケットの話は素朴に楽しい。夜は</a:t>
            </a:r>
            <a:r>
              <a:rPr lang="en-US" altLang="ja-JP" sz="2400" dirty="0"/>
              <a:t>Chateau de </a:t>
            </a:r>
            <a:r>
              <a:rPr lang="en-US" altLang="ja-JP" sz="2400" dirty="0" err="1"/>
              <a:t>I’IIel</a:t>
            </a:r>
            <a:r>
              <a:rPr lang="ja-JP" altLang="en-US" sz="2400" dirty="0"/>
              <a:t>で、宇宙飛行士のエヴァルト博士とのディナーを交えネットワーキング。</a:t>
            </a:r>
            <a:endParaRPr lang="en-US" altLang="ja-JP" sz="2400" dirty="0"/>
          </a:p>
        </p:txBody>
      </p:sp>
    </p:spTree>
    <p:extLst>
      <p:ext uri="{BB962C8B-B14F-4D97-AF65-F5344CB8AC3E}">
        <p14:creationId xmlns:p14="http://schemas.microsoft.com/office/powerpoint/2010/main" val="153945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4</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13</a:t>
            </a:fld>
            <a:endParaRPr lang="ja-JP" altLang="en-US" dirty="0"/>
          </a:p>
        </p:txBody>
      </p:sp>
      <p:sp>
        <p:nvSpPr>
          <p:cNvPr id="5" name="コンテンツ プレースホルダー 2"/>
          <p:cNvSpPr>
            <a:spLocks noGrp="1"/>
          </p:cNvSpPr>
          <p:nvPr>
            <p:ph sz="quarter" idx="13"/>
          </p:nvPr>
        </p:nvSpPr>
        <p:spPr>
          <a:xfrm>
            <a:off x="223641" y="857776"/>
            <a:ext cx="8636154" cy="5336846"/>
          </a:xfrm>
        </p:spPr>
        <p:txBody>
          <a:bodyPr/>
          <a:lstStyle/>
          <a:p>
            <a:r>
              <a:rPr lang="en-US" altLang="ja-JP" sz="2400" dirty="0"/>
              <a:t>General Space Law </a:t>
            </a:r>
          </a:p>
          <a:p>
            <a:pPr lvl="1"/>
            <a:r>
              <a:rPr lang="ja-JP" altLang="en-US" sz="2000" dirty="0"/>
              <a:t>宇宙関連法の歴史と体系を学んだ。</a:t>
            </a:r>
            <a:r>
              <a:rPr lang="en-US" altLang="ja-JP" sz="2000" dirty="0"/>
              <a:t>1967</a:t>
            </a:r>
            <a:r>
              <a:rPr lang="ja-JP" altLang="en-US" sz="2000" dirty="0"/>
              <a:t>年の国連の</a:t>
            </a:r>
            <a:r>
              <a:rPr lang="en-US" altLang="ja-JP" sz="2000" dirty="0"/>
              <a:t>Outer Space Treaty</a:t>
            </a:r>
            <a:r>
              <a:rPr lang="ja-JP" altLang="en-US" sz="2000" dirty="0"/>
              <a:t>（</a:t>
            </a:r>
            <a:r>
              <a:rPr lang="en-US" altLang="ja-JP" sz="2000" dirty="0"/>
              <a:t>OST)</a:t>
            </a:r>
            <a:r>
              <a:rPr lang="ja-JP" altLang="en-US" sz="2000" dirty="0"/>
              <a:t>に始まり、</a:t>
            </a:r>
            <a:r>
              <a:rPr lang="en-US" altLang="ja-JP" sz="2000" dirty="0"/>
              <a:t>60</a:t>
            </a:r>
            <a:r>
              <a:rPr lang="ja-JP" altLang="en-US" sz="2000" dirty="0"/>
              <a:t>～</a:t>
            </a:r>
            <a:r>
              <a:rPr lang="en-US" altLang="ja-JP" sz="2000" dirty="0"/>
              <a:t>70</a:t>
            </a:r>
            <a:r>
              <a:rPr lang="ja-JP" altLang="en-US" sz="2000" dirty="0"/>
              <a:t>年代に基本条約が制定される。一方これらは各国が批准して国内法に落とさないと効力は無い。</a:t>
            </a:r>
            <a:r>
              <a:rPr lang="en-US" altLang="ja-JP" sz="2000" dirty="0"/>
              <a:t>OST</a:t>
            </a:r>
            <a:r>
              <a:rPr lang="ja-JP" altLang="en-US" sz="2000" dirty="0"/>
              <a:t>は</a:t>
            </a:r>
            <a:r>
              <a:rPr lang="en-US" altLang="ja-JP" sz="2000" dirty="0"/>
              <a:t>107</a:t>
            </a:r>
            <a:r>
              <a:rPr lang="ja-JP" altLang="en-US" sz="2000" dirty="0"/>
              <a:t>か国が批准済（批准待ち</a:t>
            </a:r>
            <a:r>
              <a:rPr lang="en-US" altLang="ja-JP" sz="2000" dirty="0"/>
              <a:t>23</a:t>
            </a:r>
            <a:r>
              <a:rPr lang="ja-JP" altLang="en-US" sz="2000" dirty="0"/>
              <a:t>か国）だが、</a:t>
            </a:r>
            <a:r>
              <a:rPr lang="en-US" altLang="ja-JP" sz="2000" dirty="0"/>
              <a:t>1979</a:t>
            </a:r>
            <a:r>
              <a:rPr lang="ja-JP" altLang="en-US" sz="2000" dirty="0"/>
              <a:t>年制定の</a:t>
            </a:r>
            <a:r>
              <a:rPr lang="en-US" altLang="ja-JP" sz="2000" dirty="0"/>
              <a:t>Moon Agreement</a:t>
            </a:r>
            <a:r>
              <a:rPr lang="ja-JP" altLang="en-US" sz="2000" dirty="0"/>
              <a:t>は未だ各国の思惑がからみ、</a:t>
            </a:r>
            <a:r>
              <a:rPr lang="en-US" altLang="ja-JP" sz="2000" dirty="0"/>
              <a:t>18</a:t>
            </a:r>
            <a:r>
              <a:rPr lang="ja-JP" altLang="en-US" sz="2000" dirty="0"/>
              <a:t>ヵ国しか批准していない。これでは時間がかかりすぎるので、</a:t>
            </a:r>
            <a:r>
              <a:rPr lang="en-US" altLang="ja-JP" sz="2000" dirty="0"/>
              <a:t>Moon</a:t>
            </a:r>
            <a:r>
              <a:rPr lang="ja-JP" altLang="en-US" sz="2000" dirty="0"/>
              <a:t> </a:t>
            </a:r>
            <a:r>
              <a:rPr lang="en-US" altLang="ja-JP" sz="2000" dirty="0"/>
              <a:t>Agreement</a:t>
            </a:r>
            <a:r>
              <a:rPr lang="ja-JP" altLang="en-US" sz="2000" dirty="0"/>
              <a:t>を最後に条約制定からガイドライン発行に方向転換。その後様々なガイドラインが発行されている。基本的には南極と同様に宇宙では国の支配を認めていないが、今後起こる資源開発の位置付等、課題山積。ちなみに先生が「月の土地を売っている奴がいるが、あれに法的根拠は無いわよ。」と言い、私が「買ったよ。」と言うと皆大爆笑。</a:t>
            </a:r>
            <a:endParaRPr lang="en-US" altLang="ja-JP" sz="2000" dirty="0"/>
          </a:p>
          <a:p>
            <a:r>
              <a:rPr lang="en-US" altLang="ja-JP" sz="2400" dirty="0"/>
              <a:t>Legal Implications of ‘New Space’</a:t>
            </a:r>
          </a:p>
          <a:p>
            <a:pPr lvl="1"/>
            <a:r>
              <a:rPr lang="ja-JP" altLang="en-US" sz="2000" dirty="0"/>
              <a:t>商業化、民営化の進む宇宙産業で、法制度がどの様に形成されて行くのかについての講義。特に宇宙資源は探索から開発の段階に入りつつあり、各国国内法の整備（国の許認可、間接損害範囲の規定等のビジネスのルール作り）が始まっている。この分野での法整備がビジネス拡大には必須。</a:t>
            </a:r>
          </a:p>
        </p:txBody>
      </p:sp>
    </p:spTree>
    <p:extLst>
      <p:ext uri="{BB962C8B-B14F-4D97-AF65-F5344CB8AC3E}">
        <p14:creationId xmlns:p14="http://schemas.microsoft.com/office/powerpoint/2010/main" val="1303053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4</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14</a:t>
            </a:fld>
            <a:endParaRPr lang="ja-JP" altLang="en-US" dirty="0"/>
          </a:p>
        </p:txBody>
      </p:sp>
      <p:sp>
        <p:nvSpPr>
          <p:cNvPr id="5" name="コンテンツ プレースホルダー 2"/>
          <p:cNvSpPr>
            <a:spLocks noGrp="1"/>
          </p:cNvSpPr>
          <p:nvPr>
            <p:ph sz="quarter" idx="13"/>
          </p:nvPr>
        </p:nvSpPr>
        <p:spPr>
          <a:xfrm>
            <a:off x="223641" y="857776"/>
            <a:ext cx="8636154" cy="5410712"/>
          </a:xfrm>
        </p:spPr>
        <p:txBody>
          <a:bodyPr/>
          <a:lstStyle/>
          <a:p>
            <a:r>
              <a:rPr lang="en-US" altLang="ja-JP" sz="2400" dirty="0"/>
              <a:t>The Telecommunication Market </a:t>
            </a:r>
          </a:p>
          <a:p>
            <a:pPr lvl="1"/>
            <a:r>
              <a:rPr lang="ja-JP" altLang="en-US" sz="2000" dirty="0"/>
              <a:t>携帯電話市場の拡大に伴い、通信市場も拡大し、</a:t>
            </a:r>
            <a:r>
              <a:rPr lang="en-US" altLang="ja-JP" sz="2000" dirty="0"/>
              <a:t>180</a:t>
            </a:r>
            <a:r>
              <a:rPr lang="ja-JP" altLang="en-US" sz="2000" dirty="0"/>
              <a:t>兆円規模となっている。またトレンドは、</a:t>
            </a:r>
            <a:r>
              <a:rPr lang="en-US" altLang="ja-JP" sz="2000" dirty="0"/>
              <a:t>GEO</a:t>
            </a:r>
            <a:r>
              <a:rPr lang="ja-JP" altLang="en-US" sz="2000" dirty="0" err="1"/>
              <a:t>での</a:t>
            </a:r>
            <a:r>
              <a:rPr lang="ja-JP" altLang="en-US" sz="2000" dirty="0"/>
              <a:t>広域をカバーする衛星から、</a:t>
            </a:r>
            <a:r>
              <a:rPr lang="en-US" altLang="ja-JP" sz="2000" dirty="0"/>
              <a:t>MEO</a:t>
            </a:r>
            <a:r>
              <a:rPr lang="ja-JP" altLang="en-US" sz="2000" dirty="0"/>
              <a:t>又は</a:t>
            </a:r>
            <a:r>
              <a:rPr lang="en-US" altLang="ja-JP" sz="2000" dirty="0"/>
              <a:t>LEO</a:t>
            </a:r>
            <a:r>
              <a:rPr lang="ja-JP" altLang="en-US" sz="2000" dirty="0" err="1"/>
              <a:t>での</a:t>
            </a:r>
            <a:r>
              <a:rPr lang="en-US" altLang="ja-JP" sz="2000" dirty="0"/>
              <a:t>High</a:t>
            </a:r>
            <a:r>
              <a:rPr lang="ja-JP" altLang="en-US" sz="2000" dirty="0"/>
              <a:t> </a:t>
            </a:r>
            <a:r>
              <a:rPr lang="en-US" altLang="ja-JP" sz="2000" dirty="0"/>
              <a:t>Throughput</a:t>
            </a:r>
            <a:r>
              <a:rPr lang="ja-JP" altLang="en-US" sz="2000" dirty="0"/>
              <a:t> </a:t>
            </a:r>
            <a:r>
              <a:rPr lang="en-US" altLang="ja-JP" sz="2000" dirty="0"/>
              <a:t>Satellites</a:t>
            </a:r>
            <a:r>
              <a:rPr lang="ja-JP" altLang="en-US" sz="2000" dirty="0"/>
              <a:t> </a:t>
            </a:r>
            <a:r>
              <a:rPr lang="en-US" altLang="ja-JP" sz="2000" dirty="0"/>
              <a:t>(HTS)</a:t>
            </a:r>
            <a:r>
              <a:rPr lang="ja-JP" altLang="en-US" sz="2000" dirty="0"/>
              <a:t>が増えている。通信衛星オペレーターの市場規模は約</a:t>
            </a:r>
            <a:r>
              <a:rPr lang="en-US" altLang="ja-JP" sz="2000" dirty="0"/>
              <a:t>14</a:t>
            </a:r>
            <a:r>
              <a:rPr lang="ja-JP" altLang="en-US" sz="2000" dirty="0"/>
              <a:t>兆円で、大手</a:t>
            </a:r>
            <a:r>
              <a:rPr lang="en-US" altLang="ja-JP" sz="2000" dirty="0"/>
              <a:t>5</a:t>
            </a:r>
            <a:r>
              <a:rPr lang="ja-JP" altLang="en-US" sz="2000" dirty="0"/>
              <a:t>社で</a:t>
            </a:r>
            <a:r>
              <a:rPr lang="en-US" altLang="ja-JP" sz="2000" dirty="0"/>
              <a:t>60</a:t>
            </a:r>
            <a:r>
              <a:rPr lang="ja-JP" altLang="en-US" sz="2000" dirty="0"/>
              <a:t>％以上を占める。成長率は低価格プレッシャーにより</a:t>
            </a:r>
            <a:r>
              <a:rPr lang="en-US" altLang="ja-JP" sz="2000" dirty="0"/>
              <a:t>1.1%</a:t>
            </a:r>
            <a:r>
              <a:rPr lang="ja-JP" altLang="en-US" sz="2000" dirty="0" err="1"/>
              <a:t>。</a:t>
            </a:r>
            <a:r>
              <a:rPr lang="ja-JP" altLang="en-US" sz="2000" dirty="0"/>
              <a:t>但し高成長な地域オペレーターもある。</a:t>
            </a:r>
            <a:r>
              <a:rPr lang="en-US" altLang="ja-JP" sz="2000" dirty="0"/>
              <a:t>5</a:t>
            </a:r>
            <a:r>
              <a:rPr lang="ja-JP" altLang="en-US" sz="2000" dirty="0"/>
              <a:t>日目に続く。</a:t>
            </a:r>
            <a:endParaRPr lang="en-US" altLang="ja-JP" sz="2000" dirty="0"/>
          </a:p>
          <a:p>
            <a:r>
              <a:rPr lang="en-US" altLang="ja-JP" sz="2400" dirty="0"/>
              <a:t>Concurrent Design Workshop </a:t>
            </a:r>
          </a:p>
          <a:p>
            <a:pPr lvl="1"/>
            <a:r>
              <a:rPr lang="en-US" altLang="ja-JP" sz="2000" dirty="0"/>
              <a:t>3</a:t>
            </a:r>
            <a:r>
              <a:rPr lang="ja-JP" altLang="en-US" sz="2000" dirty="0"/>
              <a:t>日目の</a:t>
            </a:r>
            <a:r>
              <a:rPr lang="en-US" altLang="ja-JP" sz="2000" dirty="0"/>
              <a:t>Space System Design</a:t>
            </a:r>
            <a:r>
              <a:rPr lang="ja-JP" altLang="en-US" sz="2000" dirty="0" err="1"/>
              <a:t>、</a:t>
            </a:r>
            <a:r>
              <a:rPr lang="en-US" altLang="ja-JP" sz="2000" dirty="0"/>
              <a:t>Space Mission Design</a:t>
            </a:r>
            <a:r>
              <a:rPr lang="ja-JP" altLang="en-US" sz="2000" dirty="0"/>
              <a:t>の講義を踏まえた、全参加者による衛星設計シミュレーション実習。面白かった。但し結果は大幅な予算オーバーで終了。</a:t>
            </a:r>
            <a:endParaRPr lang="en-US" altLang="ja-JP" sz="2000" dirty="0"/>
          </a:p>
          <a:p>
            <a:r>
              <a:rPr lang="en-US" altLang="ja-JP" sz="2400" dirty="0"/>
              <a:t>4</a:t>
            </a:r>
            <a:r>
              <a:rPr lang="ja-JP" altLang="en-US" sz="2400" dirty="0"/>
              <a:t>日目に入り、プログラムも大詰め。宇宙に国境は無いが、地球上の意思決定は国に縛られる。様々ジレンマを抱えつつ、経済合理性による宇宙ビジネス拡大の為の、自由度は残しつつ進む法整備の現状は興味深かった。夜は宇宙バカ達と月着陸とファルコンヘビー打上げを見る。</a:t>
            </a:r>
            <a:endParaRPr lang="en-US" altLang="ja-JP" sz="2400" dirty="0"/>
          </a:p>
        </p:txBody>
      </p:sp>
    </p:spTree>
    <p:extLst>
      <p:ext uri="{BB962C8B-B14F-4D97-AF65-F5344CB8AC3E}">
        <p14:creationId xmlns:p14="http://schemas.microsoft.com/office/powerpoint/2010/main" val="2817769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5</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15</a:t>
            </a:fld>
            <a:endParaRPr lang="ja-JP" altLang="en-US" dirty="0"/>
          </a:p>
        </p:txBody>
      </p:sp>
      <p:sp>
        <p:nvSpPr>
          <p:cNvPr id="5" name="コンテンツ プレースホルダー 2"/>
          <p:cNvSpPr>
            <a:spLocks noGrp="1"/>
          </p:cNvSpPr>
          <p:nvPr>
            <p:ph sz="quarter" idx="13"/>
          </p:nvPr>
        </p:nvSpPr>
        <p:spPr>
          <a:xfrm>
            <a:off x="223641" y="729760"/>
            <a:ext cx="8636154" cy="5349157"/>
          </a:xfrm>
        </p:spPr>
        <p:txBody>
          <a:bodyPr/>
          <a:lstStyle/>
          <a:p>
            <a:r>
              <a:rPr lang="en-US" altLang="ja-JP" sz="2400" dirty="0"/>
              <a:t>The Telecommunications Market Part 2 </a:t>
            </a:r>
          </a:p>
          <a:p>
            <a:pPr lvl="1"/>
            <a:r>
              <a:rPr lang="ja-JP" altLang="en-US" sz="2000" dirty="0"/>
              <a:t>衛星市場のバリューチェーン構成企業から、ビジネスモデル、</a:t>
            </a:r>
            <a:r>
              <a:rPr lang="en-US" altLang="ja-JP" sz="2000" dirty="0"/>
              <a:t>Internet</a:t>
            </a:r>
            <a:r>
              <a:rPr lang="ja-JP" altLang="en-US" sz="2000" dirty="0"/>
              <a:t>に接続される端末数の増加による、広帯域通信衛星ニーズの拡大の可能性等、</a:t>
            </a:r>
            <a:r>
              <a:rPr lang="en-US" altLang="ja-JP" sz="2000" dirty="0"/>
              <a:t>New Space</a:t>
            </a:r>
            <a:r>
              <a:rPr lang="ja-JP" altLang="en-US" sz="2000" dirty="0"/>
              <a:t>の市場動向についても学んだ。一方、現市場は供給過剰であり、例えば</a:t>
            </a:r>
            <a:r>
              <a:rPr lang="en-US" altLang="ja-JP" sz="2000" dirty="0"/>
              <a:t>Amazon</a:t>
            </a:r>
            <a:r>
              <a:rPr lang="ja-JP" altLang="en-US" sz="2000" dirty="0"/>
              <a:t>が今後</a:t>
            </a:r>
            <a:r>
              <a:rPr lang="en-US" altLang="ja-JP" sz="2000" dirty="0"/>
              <a:t>3,300</a:t>
            </a:r>
            <a:r>
              <a:rPr lang="ja-JP" altLang="en-US" sz="2000" dirty="0"/>
              <a:t>機の</a:t>
            </a:r>
            <a:r>
              <a:rPr lang="en-US" altLang="ja-JP" sz="2000" dirty="0"/>
              <a:t>LEO</a:t>
            </a:r>
            <a:r>
              <a:rPr lang="ja-JP" altLang="en-US" sz="2000" dirty="0"/>
              <a:t> </a:t>
            </a:r>
            <a:r>
              <a:rPr lang="en-US" altLang="ja-JP" sz="2000" dirty="0"/>
              <a:t>HTS</a:t>
            </a:r>
            <a:r>
              <a:rPr lang="ja-JP" altLang="en-US" sz="2000" dirty="0"/>
              <a:t>を打上げると言っているがまだその様な市場ポテンシャルは見えていないのが現実。ビジネスチャンスとリスクが共存する、ダイナミックな市場の状況を事実に基づいて学んだ。</a:t>
            </a:r>
            <a:endParaRPr lang="en-US" altLang="ja-JP" sz="2000" dirty="0"/>
          </a:p>
          <a:p>
            <a:r>
              <a:rPr lang="en-US" altLang="ja-JP" sz="2400" dirty="0"/>
              <a:t>Communicating Space </a:t>
            </a:r>
          </a:p>
          <a:p>
            <a:pPr lvl="1"/>
            <a:r>
              <a:rPr lang="ja-JP" altLang="en-US" sz="2000" dirty="0"/>
              <a:t>コミュニケーションはメッセージを発したあと、アクションを起こさせるのが目的。宇宙開発には様々な利害関係者の協力が必要であり、それには情報だけでなく、アクションを起こさせる（夢を与える）</a:t>
            </a:r>
            <a:r>
              <a:rPr lang="ja-JP" altLang="en-US" sz="2000" dirty="0" err="1"/>
              <a:t>る</a:t>
            </a:r>
            <a:r>
              <a:rPr lang="ja-JP" altLang="en-US" sz="2000" dirty="0"/>
              <a:t>物語が重要である事を学んだ。</a:t>
            </a:r>
            <a:endParaRPr lang="en-US" altLang="ja-JP" sz="2000" dirty="0"/>
          </a:p>
          <a:p>
            <a:r>
              <a:rPr lang="ja-JP" altLang="en-US" sz="2400" dirty="0"/>
              <a:t>ビジネス的にはまだ黎明期である宇宙に関し、</a:t>
            </a:r>
            <a:r>
              <a:rPr lang="en-US" altLang="ja-JP" sz="2400" dirty="0"/>
              <a:t>3I</a:t>
            </a:r>
            <a:r>
              <a:rPr lang="ja-JP" altLang="en-US" sz="2400" dirty="0"/>
              <a:t>の精神に則り網羅的に学ぶことの重要性を認識した。非常に内容が濃く、短期間で多くの事を網羅的に学ぶことが出来た。また何より宇宙バカ（</a:t>
            </a:r>
            <a:r>
              <a:rPr lang="en-US" altLang="ja-JP" sz="2400" dirty="0"/>
              <a:t>?</a:t>
            </a:r>
            <a:r>
              <a:rPr lang="ja-JP" altLang="en-US" sz="2400" dirty="0"/>
              <a:t>）達との交流は楽しく、充実した幸せな</a:t>
            </a:r>
            <a:r>
              <a:rPr lang="en-US" altLang="ja-JP" sz="2400" dirty="0"/>
              <a:t>5</a:t>
            </a:r>
            <a:r>
              <a:rPr lang="ja-JP" altLang="en-US" sz="2400" dirty="0"/>
              <a:t>日間だった。</a:t>
            </a:r>
          </a:p>
        </p:txBody>
      </p:sp>
    </p:spTree>
    <p:extLst>
      <p:ext uri="{BB962C8B-B14F-4D97-AF65-F5344CB8AC3E}">
        <p14:creationId xmlns:p14="http://schemas.microsoft.com/office/powerpoint/2010/main" val="1726671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A3EAB91-DC68-4A1A-8105-420766B06FC3}"/>
              </a:ext>
            </a:extLst>
          </p:cNvPr>
          <p:cNvSpPr>
            <a:spLocks noGrp="1"/>
          </p:cNvSpPr>
          <p:nvPr>
            <p:ph type="sldNum" sz="quarter" idx="12"/>
          </p:nvPr>
        </p:nvSpPr>
        <p:spPr/>
        <p:txBody>
          <a:bodyPr/>
          <a:lstStyle/>
          <a:p>
            <a:fld id="{A9BE1287-D590-4421-910E-33B99E005C40}" type="slidenum">
              <a:rPr kumimoji="1" lang="ja-JP" altLang="en-US" smtClean="0"/>
              <a:t>16</a:t>
            </a:fld>
            <a:endParaRPr kumimoji="1" lang="ja-JP" altLang="en-US" dirty="0"/>
          </a:p>
        </p:txBody>
      </p:sp>
      <p:sp>
        <p:nvSpPr>
          <p:cNvPr id="3" name="タイトル 2">
            <a:extLst>
              <a:ext uri="{FF2B5EF4-FFF2-40B4-BE49-F238E27FC236}">
                <a16:creationId xmlns:a16="http://schemas.microsoft.com/office/drawing/2014/main" id="{47ECAB03-DCA4-4679-B4F8-0463D83512DA}"/>
              </a:ext>
            </a:extLst>
          </p:cNvPr>
          <p:cNvSpPr>
            <a:spLocks noGrp="1"/>
          </p:cNvSpPr>
          <p:nvPr>
            <p:ph type="ctrTitle"/>
          </p:nvPr>
        </p:nvSpPr>
        <p:spPr/>
        <p:txBody>
          <a:bodyPr/>
          <a:lstStyle/>
          <a:p>
            <a:r>
              <a:rPr kumimoji="1" lang="ja-JP" altLang="en-US" dirty="0"/>
              <a:t>おわりに</a:t>
            </a:r>
          </a:p>
        </p:txBody>
      </p:sp>
    </p:spTree>
    <p:extLst>
      <p:ext uri="{BB962C8B-B14F-4D97-AF65-F5344CB8AC3E}">
        <p14:creationId xmlns:p14="http://schemas.microsoft.com/office/powerpoint/2010/main" val="1650246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t>ESC</a:t>
            </a:r>
            <a:r>
              <a:rPr kumimoji="1" lang="ja-JP" altLang="en-US" dirty="0"/>
              <a:t>はこんな人におすすめ</a:t>
            </a:r>
          </a:p>
        </p:txBody>
      </p:sp>
      <p:sp>
        <p:nvSpPr>
          <p:cNvPr id="5" name="コンテンツ プレースホルダー 4"/>
          <p:cNvSpPr>
            <a:spLocks noGrp="1"/>
          </p:cNvSpPr>
          <p:nvPr>
            <p:ph sz="quarter" idx="13"/>
          </p:nvPr>
        </p:nvSpPr>
        <p:spPr>
          <a:xfrm>
            <a:off x="223641" y="950913"/>
            <a:ext cx="8636154" cy="6161687"/>
          </a:xfrm>
        </p:spPr>
        <p:txBody>
          <a:bodyPr/>
          <a:lstStyle/>
          <a:p>
            <a:r>
              <a:rPr kumimoji="1" lang="ja-JP" altLang="en-US" dirty="0"/>
              <a:t>宇宙を本格的に、でもできる限り短時間で学びたい</a:t>
            </a:r>
            <a:endParaRPr kumimoji="1" lang="en-US" altLang="ja-JP" dirty="0"/>
          </a:p>
          <a:p>
            <a:r>
              <a:rPr lang="ja-JP" altLang="en-US" dirty="0"/>
              <a:t>宇宙ビジネス参入のきっかけを掴みたい</a:t>
            </a:r>
            <a:endParaRPr lang="en-US" altLang="ja-JP" dirty="0"/>
          </a:p>
          <a:p>
            <a:r>
              <a:rPr kumimoji="1" lang="ja-JP" altLang="en-US" dirty="0"/>
              <a:t>世界中の宇宙機関（</a:t>
            </a:r>
            <a:r>
              <a:rPr kumimoji="1" lang="en-US" altLang="ja-JP" dirty="0"/>
              <a:t>NASA</a:t>
            </a:r>
            <a:r>
              <a:rPr kumimoji="1" lang="ja-JP" altLang="en-US" dirty="0" err="1"/>
              <a:t>、</a:t>
            </a:r>
            <a:r>
              <a:rPr kumimoji="1" lang="en-US" altLang="ja-JP" dirty="0"/>
              <a:t>ESA</a:t>
            </a:r>
            <a:r>
              <a:rPr kumimoji="1" lang="ja-JP" altLang="en-US" dirty="0"/>
              <a:t>等）を含む宇宙ビジネス関係者とネットワークを築きたい</a:t>
            </a:r>
            <a:br>
              <a:rPr kumimoji="1" lang="en-US" altLang="ja-JP" dirty="0"/>
            </a:br>
            <a:endParaRPr kumimoji="1" lang="en-US" altLang="ja-JP" dirty="0"/>
          </a:p>
          <a:p>
            <a:r>
              <a:rPr lang="ja-JP" altLang="en-US" sz="2400" dirty="0"/>
              <a:t>おすすめする参加者の例：</a:t>
            </a:r>
            <a:endParaRPr lang="en-US" altLang="ja-JP" sz="2400" dirty="0"/>
          </a:p>
          <a:p>
            <a:pPr lvl="1"/>
            <a:r>
              <a:rPr kumimoji="1" lang="ja-JP" altLang="en-US" sz="2000" dirty="0"/>
              <a:t>宇宙に関する包括的知識を持たず宇宙分野で働いていて、その様な知識を持ちたい方（例：ファイナンス、法務、マーケティング、人事、専門技術者）</a:t>
            </a:r>
            <a:endParaRPr kumimoji="1" lang="en-US" altLang="ja-JP" sz="2000" dirty="0"/>
          </a:p>
          <a:p>
            <a:pPr lvl="1"/>
            <a:r>
              <a:rPr lang="ja-JP" altLang="en-US" sz="2000" dirty="0"/>
              <a:t>宇宙分野以外で働き、宇宙に対して理解を深めたい方（例：起業家、政府関係者、政治家）</a:t>
            </a:r>
            <a:endParaRPr lang="en-US" altLang="ja-JP" sz="2000" dirty="0"/>
          </a:p>
          <a:p>
            <a:pPr lvl="1"/>
            <a:r>
              <a:rPr lang="ja-JP" altLang="en-US" sz="2000" dirty="0"/>
              <a:t>特に宇宙ビジネスに参入を目論む企業のエクゼクティブ、及び世界にビジネスを広げたい宇宙ベンチャー企業のエクゼクティブ／ビジネス・デベロップメント担当者におすすめ</a:t>
            </a:r>
            <a:endParaRPr lang="en-US" altLang="ja-JP" sz="2000" dirty="0"/>
          </a:p>
          <a:p>
            <a:pPr lvl="1"/>
            <a:endParaRPr kumimoji="1" lang="en-US" altLang="ja-JP" dirty="0"/>
          </a:p>
          <a:p>
            <a:endParaRPr kumimoji="1" lang="ja-JP" altLang="en-US" dirty="0"/>
          </a:p>
        </p:txBody>
      </p:sp>
      <p:sp>
        <p:nvSpPr>
          <p:cNvPr id="2" name="スライド番号プレースホルダー 1"/>
          <p:cNvSpPr>
            <a:spLocks noGrp="1"/>
          </p:cNvSpPr>
          <p:nvPr>
            <p:ph type="sldNum" sz="quarter" idx="15"/>
          </p:nvPr>
        </p:nvSpPr>
        <p:spPr/>
        <p:txBody>
          <a:bodyPr/>
          <a:lstStyle/>
          <a:p>
            <a:fld id="{A9BE1287-D590-4421-910E-33B99E005C40}" type="slidenum">
              <a:rPr kumimoji="1" lang="ja-JP" altLang="en-US" smtClean="0"/>
              <a:t>17</a:t>
            </a:fld>
            <a:endParaRPr kumimoji="1" lang="ja-JP" altLang="en-US" dirty="0"/>
          </a:p>
        </p:txBody>
      </p:sp>
    </p:spTree>
    <p:extLst>
      <p:ext uri="{BB962C8B-B14F-4D97-AF65-F5344CB8AC3E}">
        <p14:creationId xmlns:p14="http://schemas.microsoft.com/office/powerpoint/2010/main" val="1131651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Welcome to ISU family!!</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18</a:t>
            </a:fld>
            <a:endParaRPr lang="ja-JP" altLang="en-US" dirty="0"/>
          </a:p>
        </p:txBody>
      </p:sp>
      <p:sp>
        <p:nvSpPr>
          <p:cNvPr id="5" name="テキスト ボックス 4"/>
          <p:cNvSpPr txBox="1"/>
          <p:nvPr/>
        </p:nvSpPr>
        <p:spPr>
          <a:xfrm>
            <a:off x="1617439" y="4947155"/>
            <a:ext cx="5288627" cy="584775"/>
          </a:xfrm>
          <a:prstGeom prst="rect">
            <a:avLst/>
          </a:prstGeom>
          <a:noFill/>
        </p:spPr>
        <p:txBody>
          <a:bodyPr wrap="none" rtlCol="0">
            <a:spAutoFit/>
          </a:bodyPr>
          <a:lstStyle/>
          <a:p>
            <a:r>
              <a:rPr kumimoji="1" lang="ja-JP" altLang="en-US" sz="3200" b="1" dirty="0"/>
              <a:t>ご清聴ありがとうございました。</a:t>
            </a:r>
          </a:p>
        </p:txBody>
      </p:sp>
      <p:pic>
        <p:nvPicPr>
          <p:cNvPr id="14" name="図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4323" y="1655307"/>
            <a:ext cx="4074860" cy="3056146"/>
          </a:xfrm>
          <a:prstGeom prst="rect">
            <a:avLst/>
          </a:prstGeom>
        </p:spPr>
      </p:pic>
      <p:sp>
        <p:nvSpPr>
          <p:cNvPr id="15" name="テキスト ボックス 14"/>
          <p:cNvSpPr txBox="1"/>
          <p:nvPr/>
        </p:nvSpPr>
        <p:spPr>
          <a:xfrm>
            <a:off x="872729" y="951562"/>
            <a:ext cx="6778049" cy="584775"/>
          </a:xfrm>
          <a:prstGeom prst="rect">
            <a:avLst/>
          </a:prstGeom>
          <a:noFill/>
        </p:spPr>
        <p:txBody>
          <a:bodyPr wrap="square" rtlCol="0">
            <a:spAutoFit/>
          </a:bodyPr>
          <a:lstStyle/>
          <a:p>
            <a:pPr algn="ctr"/>
            <a:r>
              <a:rPr kumimoji="1" lang="ja-JP" altLang="en-US" sz="3200" b="1" dirty="0"/>
              <a:t>あなたも、</a:t>
            </a:r>
            <a:r>
              <a:rPr lang="en-US" altLang="ja-JP" sz="3200" b="1" dirty="0"/>
              <a:t>ISU</a:t>
            </a:r>
            <a:r>
              <a:rPr lang="ja-JP" altLang="en-US" sz="3200" b="1" dirty="0"/>
              <a:t>で学びませんか？</a:t>
            </a:r>
            <a:endParaRPr kumimoji="1" lang="en-US" altLang="ja-JP" sz="3200" b="1" dirty="0"/>
          </a:p>
        </p:txBody>
      </p:sp>
      <p:sp>
        <p:nvSpPr>
          <p:cNvPr id="3" name="テキスト ボックス 2"/>
          <p:cNvSpPr txBox="1"/>
          <p:nvPr/>
        </p:nvSpPr>
        <p:spPr>
          <a:xfrm>
            <a:off x="772344" y="5719176"/>
            <a:ext cx="7789825" cy="369332"/>
          </a:xfrm>
          <a:prstGeom prst="rect">
            <a:avLst/>
          </a:prstGeom>
          <a:noFill/>
        </p:spPr>
        <p:txBody>
          <a:bodyPr wrap="none" rtlCol="0">
            <a:spAutoFit/>
          </a:bodyPr>
          <a:lstStyle/>
          <a:p>
            <a:r>
              <a:rPr lang="ja-JP" altLang="en-US" dirty="0"/>
              <a:t>ー</a:t>
            </a:r>
            <a:r>
              <a:rPr kumimoji="1" lang="en-US" altLang="ja-JP" dirty="0"/>
              <a:t>ESC</a:t>
            </a:r>
            <a:r>
              <a:rPr kumimoji="1" lang="ja-JP" altLang="en-US" dirty="0"/>
              <a:t>についてもっと知りたい方は、</a:t>
            </a:r>
            <a:r>
              <a:rPr lang="en-US" altLang="ja-JP" dirty="0"/>
              <a:t>satoru.kurosu@community.isunet.edu</a:t>
            </a:r>
            <a:r>
              <a:rPr kumimoji="1" lang="ja-JP" altLang="en-US" dirty="0"/>
              <a:t>までー</a:t>
            </a:r>
          </a:p>
        </p:txBody>
      </p:sp>
    </p:spTree>
    <p:extLst>
      <p:ext uri="{BB962C8B-B14F-4D97-AF65-F5344CB8AC3E}">
        <p14:creationId xmlns:p14="http://schemas.microsoft.com/office/powerpoint/2010/main" val="2517092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t>ISU</a:t>
            </a:r>
            <a:r>
              <a:rPr kumimoji="1" lang="ja-JP" altLang="en-US" dirty="0"/>
              <a:t>概要</a:t>
            </a:r>
          </a:p>
        </p:txBody>
      </p:sp>
      <p:sp>
        <p:nvSpPr>
          <p:cNvPr id="5" name="コンテンツ プレースホルダー 4"/>
          <p:cNvSpPr>
            <a:spLocks noGrp="1"/>
          </p:cNvSpPr>
          <p:nvPr>
            <p:ph sz="quarter" idx="13"/>
          </p:nvPr>
        </p:nvSpPr>
        <p:spPr>
          <a:xfrm>
            <a:off x="223641" y="843974"/>
            <a:ext cx="8636154" cy="5687711"/>
          </a:xfrm>
        </p:spPr>
        <p:txBody>
          <a:bodyPr/>
          <a:lstStyle/>
          <a:p>
            <a:r>
              <a:rPr kumimoji="1" lang="ja-JP" altLang="en-US" sz="1800" dirty="0"/>
              <a:t>設立：</a:t>
            </a:r>
            <a:r>
              <a:rPr kumimoji="1" lang="en-US" altLang="ja-JP" sz="1800" dirty="0"/>
              <a:t>1987</a:t>
            </a:r>
            <a:r>
              <a:rPr kumimoji="1" lang="ja-JP" altLang="en-US" sz="1800" dirty="0"/>
              <a:t>年</a:t>
            </a:r>
            <a:endParaRPr kumimoji="1" lang="en-US" altLang="ja-JP" sz="1800" dirty="0"/>
          </a:p>
          <a:p>
            <a:r>
              <a:rPr lang="ja-JP" altLang="en-US" sz="1800" dirty="0"/>
              <a:t>創設者：</a:t>
            </a:r>
            <a:r>
              <a:rPr lang="en-US" altLang="ja-JP" sz="1800" dirty="0"/>
              <a:t>Peter</a:t>
            </a:r>
            <a:r>
              <a:rPr lang="ja-JP" altLang="en-US" sz="1800" dirty="0"/>
              <a:t> </a:t>
            </a:r>
            <a:r>
              <a:rPr lang="en-US" altLang="ja-JP" sz="1800" dirty="0" err="1"/>
              <a:t>Diamandis</a:t>
            </a:r>
            <a:r>
              <a:rPr lang="en-US" altLang="ja-JP" sz="1800" dirty="0"/>
              <a:t> </a:t>
            </a:r>
            <a:r>
              <a:rPr lang="ja-JP" altLang="en-US" sz="1800" dirty="0"/>
              <a:t>（宇宙開発の賞金レース「</a:t>
            </a:r>
            <a:r>
              <a:rPr lang="en-US" altLang="ja-JP" sz="1800" dirty="0"/>
              <a:t>X-Prize</a:t>
            </a:r>
            <a:r>
              <a:rPr lang="ja-JP" altLang="en-US" sz="1800" dirty="0"/>
              <a:t>」創設者）</a:t>
            </a:r>
            <a:r>
              <a:rPr lang="en-US" altLang="ja-JP" sz="1800" dirty="0"/>
              <a:t>, Todd Hawley and Robert D Richards</a:t>
            </a:r>
          </a:p>
          <a:p>
            <a:r>
              <a:rPr kumimoji="1" lang="ja-JP" altLang="en-US" sz="1800" dirty="0"/>
              <a:t>初代学長：アーサー・</a:t>
            </a:r>
            <a:r>
              <a:rPr kumimoji="1" lang="en-US" altLang="ja-JP" sz="1800" dirty="0"/>
              <a:t>C</a:t>
            </a:r>
            <a:r>
              <a:rPr lang="ja-JP" altLang="en-US" sz="1800" dirty="0"/>
              <a:t>・クラーク</a:t>
            </a:r>
            <a:r>
              <a:rPr kumimoji="1" lang="en-US" altLang="ja-JP" sz="1800" dirty="0"/>
              <a:t> (2001</a:t>
            </a:r>
            <a:r>
              <a:rPr kumimoji="1" lang="ja-JP" altLang="en-US" sz="1800" dirty="0"/>
              <a:t>年宇宙の旅の作者）</a:t>
            </a:r>
            <a:endParaRPr kumimoji="1" lang="en-US" altLang="ja-JP" sz="1800" dirty="0"/>
          </a:p>
          <a:p>
            <a:r>
              <a:rPr lang="ja-JP" altLang="en-US" sz="1800" dirty="0"/>
              <a:t>プレジデント：</a:t>
            </a:r>
            <a:r>
              <a:rPr lang="en-US" altLang="ja-JP" sz="1800" dirty="0"/>
              <a:t>Juan de </a:t>
            </a:r>
            <a:r>
              <a:rPr lang="en-US" altLang="ja-JP" sz="1800" dirty="0" err="1"/>
              <a:t>Dalmau</a:t>
            </a:r>
            <a:endParaRPr lang="en-US" altLang="ja-JP" sz="1800" dirty="0"/>
          </a:p>
          <a:p>
            <a:r>
              <a:rPr kumimoji="1" lang="ja-JP" altLang="en-US" sz="1800" dirty="0"/>
              <a:t>講師</a:t>
            </a:r>
            <a:endParaRPr kumimoji="1" lang="en-US" altLang="ja-JP" sz="1800" dirty="0"/>
          </a:p>
          <a:p>
            <a:pPr lvl="1"/>
            <a:r>
              <a:rPr kumimoji="1" lang="en-US" altLang="ja-JP" sz="1400" dirty="0"/>
              <a:t>ISU</a:t>
            </a:r>
            <a:r>
              <a:rPr kumimoji="1" lang="ja-JP" altLang="en-US" sz="1400" dirty="0"/>
              <a:t>専属教授に加え、</a:t>
            </a:r>
            <a:r>
              <a:rPr kumimoji="1" lang="en-US" altLang="ja-JP" sz="1400" dirty="0"/>
              <a:t>NASA</a:t>
            </a:r>
            <a:r>
              <a:rPr kumimoji="1" lang="ja-JP" altLang="en-US" sz="1400" dirty="0" err="1"/>
              <a:t>、</a:t>
            </a:r>
            <a:r>
              <a:rPr kumimoji="1" lang="en-US" altLang="ja-JP" sz="1400" dirty="0"/>
              <a:t>ESA</a:t>
            </a:r>
            <a:r>
              <a:rPr kumimoji="1" lang="ja-JP" altLang="en-US" sz="1400" dirty="0"/>
              <a:t>等</a:t>
            </a:r>
            <a:r>
              <a:rPr lang="ja-JP" altLang="en-US" sz="1400" dirty="0"/>
              <a:t>から 派遣された専門家等、宇宙に関するプロフェッショナル。</a:t>
            </a:r>
            <a:r>
              <a:rPr lang="en-US" altLang="ja-JP" sz="1400" dirty="0"/>
              <a:t>JAXA</a:t>
            </a:r>
            <a:r>
              <a:rPr lang="ja-JP" altLang="en-US" sz="1400" dirty="0"/>
              <a:t>向井宇宙飛行士が教鞭を取ったこともあり。</a:t>
            </a:r>
            <a:endParaRPr kumimoji="1" lang="en-US" altLang="ja-JP" sz="1400" dirty="0"/>
          </a:p>
          <a:p>
            <a:r>
              <a:rPr kumimoji="1" lang="ja-JP" altLang="en-US" sz="1800" dirty="0"/>
              <a:t>本校：ストラスブール、フランス</a:t>
            </a:r>
            <a:endParaRPr kumimoji="1" lang="en-US" altLang="ja-JP" sz="1800" dirty="0"/>
          </a:p>
          <a:p>
            <a:r>
              <a:rPr lang="ja-JP" altLang="en-US" sz="1800" dirty="0"/>
              <a:t>教育方針</a:t>
            </a:r>
            <a:endParaRPr lang="en-US" altLang="ja-JP" sz="1800" dirty="0"/>
          </a:p>
          <a:p>
            <a:pPr lvl="1"/>
            <a:r>
              <a:rPr lang="ja-JP" altLang="en-US" sz="1400" dirty="0"/>
              <a:t>教育哲学：「３</a:t>
            </a:r>
            <a:r>
              <a:rPr lang="en-US" altLang="ja-JP" sz="1400" dirty="0"/>
              <a:t>Is</a:t>
            </a:r>
            <a:r>
              <a:rPr lang="ja-JP" altLang="en-US" sz="1400" dirty="0"/>
              <a:t>」（</a:t>
            </a:r>
            <a:r>
              <a:rPr lang="en-US" altLang="ja-JP" sz="1400" dirty="0"/>
              <a:t>Interdisciplinary</a:t>
            </a:r>
            <a:r>
              <a:rPr lang="ja-JP" altLang="en-US" sz="1400" dirty="0" err="1"/>
              <a:t>、</a:t>
            </a:r>
            <a:r>
              <a:rPr lang="en-US" altLang="ja-JP" sz="1400" dirty="0"/>
              <a:t>International</a:t>
            </a:r>
            <a:r>
              <a:rPr lang="ja-JP" altLang="en-US" sz="1400" dirty="0" err="1"/>
              <a:t>、</a:t>
            </a:r>
            <a:br>
              <a:rPr lang="en-US" altLang="ja-JP" sz="1400" dirty="0"/>
            </a:br>
            <a:r>
              <a:rPr lang="en-US" altLang="ja-JP" sz="1400" dirty="0"/>
              <a:t>Intercultural</a:t>
            </a:r>
            <a:r>
              <a:rPr lang="ja-JP" altLang="en-US" sz="1400" dirty="0" err="1"/>
              <a:t>ー</a:t>
            </a:r>
            <a:r>
              <a:rPr lang="ja-JP" altLang="en-US" sz="1400" dirty="0"/>
              <a:t>学際、国際、多文化）</a:t>
            </a:r>
            <a:endParaRPr lang="en-US" altLang="ja-JP" sz="1400" dirty="0"/>
          </a:p>
          <a:p>
            <a:r>
              <a:rPr lang="ja-JP" altLang="en-US" sz="1800" dirty="0"/>
              <a:t>内容</a:t>
            </a:r>
            <a:endParaRPr lang="en-US" altLang="ja-JP" sz="1800" dirty="0"/>
          </a:p>
          <a:p>
            <a:pPr lvl="1"/>
            <a:r>
              <a:rPr lang="ja-JP" altLang="en-US" sz="1400" dirty="0"/>
              <a:t>宇宙に関するエンジニアリング、科学、医学、アプリケーション、</a:t>
            </a:r>
            <a:br>
              <a:rPr lang="en-US" altLang="ja-JP" sz="1400" dirty="0"/>
            </a:br>
            <a:r>
              <a:rPr lang="ja-JP" altLang="en-US" sz="1400" dirty="0"/>
              <a:t>マネージメント及びビジネス、政策、法律、人文科学等、全てを網羅する。</a:t>
            </a:r>
            <a:endParaRPr lang="en-US" altLang="ja-JP" sz="1400" dirty="0"/>
          </a:p>
          <a:p>
            <a:r>
              <a:rPr lang="ja-JP" altLang="en-US" sz="1800" dirty="0"/>
              <a:t>卒業生</a:t>
            </a:r>
            <a:endParaRPr lang="en-US" altLang="ja-JP" sz="1800" dirty="0"/>
          </a:p>
          <a:p>
            <a:pPr lvl="1"/>
            <a:r>
              <a:rPr lang="ja-JP" altLang="en-US" sz="1400" dirty="0"/>
              <a:t>約</a:t>
            </a:r>
            <a:r>
              <a:rPr lang="en-US" altLang="ja-JP" sz="1400" dirty="0"/>
              <a:t>4,500</a:t>
            </a:r>
            <a:r>
              <a:rPr lang="ja-JP" altLang="en-US" sz="1400" dirty="0"/>
              <a:t>名、</a:t>
            </a:r>
            <a:r>
              <a:rPr lang="en-US" altLang="ja-JP" sz="1400" dirty="0"/>
              <a:t>105</a:t>
            </a:r>
            <a:r>
              <a:rPr lang="ja-JP" altLang="en-US" sz="1400" dirty="0"/>
              <a:t>か国</a:t>
            </a:r>
            <a:endParaRPr lang="en-US" altLang="ja-JP" sz="1400" dirty="0"/>
          </a:p>
          <a:p>
            <a:pPr lvl="1"/>
            <a:r>
              <a:rPr lang="ja-JP" altLang="en-US" sz="1400" dirty="0"/>
              <a:t>約</a:t>
            </a:r>
            <a:r>
              <a:rPr lang="en-US" altLang="ja-JP" sz="1400" dirty="0"/>
              <a:t>75%</a:t>
            </a:r>
            <a:r>
              <a:rPr lang="ja-JP" altLang="en-US" sz="1400" dirty="0"/>
              <a:t>が宇宙関係機関、企業に就職</a:t>
            </a:r>
          </a:p>
          <a:p>
            <a:endParaRPr lang="en-US" altLang="ja-JP" sz="2000" dirty="0"/>
          </a:p>
        </p:txBody>
      </p:sp>
      <p:sp>
        <p:nvSpPr>
          <p:cNvPr id="3" name="スライド番号プレースホルダー 2"/>
          <p:cNvSpPr>
            <a:spLocks noGrp="1"/>
          </p:cNvSpPr>
          <p:nvPr>
            <p:ph type="sldNum" sz="quarter" idx="15"/>
          </p:nvPr>
        </p:nvSpPr>
        <p:spPr/>
        <p:txBody>
          <a:bodyPr/>
          <a:lstStyle/>
          <a:p>
            <a:fld id="{336047B0-28A3-4E6B-B788-3893CBF6298A}" type="slidenum">
              <a:rPr lang="ja-JP" altLang="en-US" smtClean="0"/>
              <a:pPr/>
              <a:t>2</a:t>
            </a:fld>
            <a:endParaRPr lang="ja-JP" altLang="en-US" dirty="0"/>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4130" y="4283957"/>
            <a:ext cx="2212671" cy="1659503"/>
          </a:xfrm>
          <a:prstGeom prst="rect">
            <a:avLst/>
          </a:prstGeom>
        </p:spPr>
      </p:pic>
    </p:spTree>
    <p:extLst>
      <p:ext uri="{BB962C8B-B14F-4D97-AF65-F5344CB8AC3E}">
        <p14:creationId xmlns:p14="http://schemas.microsoft.com/office/powerpoint/2010/main" val="509372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卒業生出身国</a:t>
            </a:r>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3</a:t>
            </a:fld>
            <a:endParaRPr lang="ja-JP" altLang="en-US" dirty="0"/>
          </a:p>
        </p:txBody>
      </p:sp>
      <p:pic>
        <p:nvPicPr>
          <p:cNvPr id="7" name="図 6">
            <a:extLst>
              <a:ext uri="{FF2B5EF4-FFF2-40B4-BE49-F238E27FC236}">
                <a16:creationId xmlns:a16="http://schemas.microsoft.com/office/drawing/2014/main" id="{B0F8A455-1FF8-4BA1-8714-A11F743CD3F6}"/>
              </a:ext>
            </a:extLst>
          </p:cNvPr>
          <p:cNvPicPr>
            <a:picLocks noChangeAspect="1"/>
          </p:cNvPicPr>
          <p:nvPr/>
        </p:nvPicPr>
        <p:blipFill rotWithShape="1">
          <a:blip r:embed="rId2"/>
          <a:srcRect l="17230" t="24055" r="18440" b="15602"/>
          <a:stretch/>
        </p:blipFill>
        <p:spPr>
          <a:xfrm>
            <a:off x="820668" y="754144"/>
            <a:ext cx="7013006" cy="5262753"/>
          </a:xfrm>
          <a:prstGeom prst="rect">
            <a:avLst/>
          </a:prstGeom>
        </p:spPr>
      </p:pic>
    </p:spTree>
    <p:extLst>
      <p:ext uri="{BB962C8B-B14F-4D97-AF65-F5344CB8AC3E}">
        <p14:creationId xmlns:p14="http://schemas.microsoft.com/office/powerpoint/2010/main" val="4226749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Executive Space Course (ESC)19</a:t>
            </a:r>
            <a:r>
              <a:rPr kumimoji="1" lang="ja-JP" altLang="en-US" dirty="0"/>
              <a:t>概要</a:t>
            </a:r>
          </a:p>
        </p:txBody>
      </p:sp>
      <p:sp>
        <p:nvSpPr>
          <p:cNvPr id="3" name="コンテンツ プレースホルダー 2"/>
          <p:cNvSpPr>
            <a:spLocks noGrp="1"/>
          </p:cNvSpPr>
          <p:nvPr>
            <p:ph sz="quarter" idx="13"/>
          </p:nvPr>
        </p:nvSpPr>
        <p:spPr>
          <a:xfrm>
            <a:off x="223641" y="950913"/>
            <a:ext cx="8636154" cy="5152180"/>
          </a:xfrm>
        </p:spPr>
        <p:txBody>
          <a:bodyPr/>
          <a:lstStyle/>
          <a:p>
            <a:r>
              <a:rPr kumimoji="1" lang="ja-JP" altLang="en-US" sz="2400" dirty="0"/>
              <a:t>期間：</a:t>
            </a:r>
            <a:r>
              <a:rPr kumimoji="1" lang="en-US" altLang="ja-JP" sz="2400" dirty="0"/>
              <a:t>2019</a:t>
            </a:r>
            <a:r>
              <a:rPr kumimoji="1" lang="ja-JP" altLang="en-US" sz="2400" dirty="0"/>
              <a:t>年</a:t>
            </a:r>
            <a:r>
              <a:rPr kumimoji="1" lang="en-US" altLang="ja-JP" sz="2400" dirty="0"/>
              <a:t>4</a:t>
            </a:r>
            <a:r>
              <a:rPr kumimoji="1" lang="ja-JP" altLang="en-US" sz="2400" dirty="0"/>
              <a:t>月</a:t>
            </a:r>
            <a:r>
              <a:rPr kumimoji="1" lang="en-US" altLang="ja-JP" sz="2400" dirty="0"/>
              <a:t>8</a:t>
            </a:r>
            <a:r>
              <a:rPr kumimoji="1" lang="ja-JP" altLang="en-US" sz="2400" dirty="0"/>
              <a:t>日</a:t>
            </a:r>
            <a:r>
              <a:rPr kumimoji="1" lang="en-US" altLang="ja-JP" sz="2400" dirty="0"/>
              <a:t>~12</a:t>
            </a:r>
            <a:r>
              <a:rPr kumimoji="1" lang="ja-JP" altLang="en-US" sz="2400" dirty="0"/>
              <a:t>日</a:t>
            </a:r>
            <a:endParaRPr kumimoji="1" lang="en-US" altLang="ja-JP" sz="2400" dirty="0"/>
          </a:p>
          <a:p>
            <a:r>
              <a:rPr kumimoji="1" lang="ja-JP" altLang="en-US" sz="2400" dirty="0"/>
              <a:t>参加者：</a:t>
            </a:r>
            <a:r>
              <a:rPr kumimoji="1" lang="en-US" altLang="ja-JP" sz="2400" dirty="0"/>
              <a:t>18</a:t>
            </a:r>
            <a:r>
              <a:rPr kumimoji="1" lang="ja-JP" altLang="en-US" sz="2400" dirty="0"/>
              <a:t>人</a:t>
            </a:r>
            <a:endParaRPr kumimoji="1" lang="en-US" altLang="ja-JP" sz="2400" dirty="0"/>
          </a:p>
          <a:p>
            <a:r>
              <a:rPr lang="ja-JP" altLang="en-US" sz="2400" dirty="0"/>
              <a:t>参加国：</a:t>
            </a:r>
            <a:r>
              <a:rPr lang="en-US" altLang="ja-JP" sz="2400" dirty="0"/>
              <a:t>11</a:t>
            </a:r>
            <a:r>
              <a:rPr lang="ja-JP" altLang="en-US" sz="2400" dirty="0"/>
              <a:t>か国（アラブ首長国連邦、イギリス、フランス、</a:t>
            </a:r>
            <a:endParaRPr lang="en-US" altLang="ja-JP" sz="2400" dirty="0"/>
          </a:p>
          <a:p>
            <a:pPr marL="0" indent="0">
              <a:buNone/>
            </a:pPr>
            <a:r>
              <a:rPr lang="en-US" altLang="ja-JP" sz="2400" dirty="0"/>
              <a:t>                   </a:t>
            </a:r>
            <a:r>
              <a:rPr lang="ja-JP" altLang="en-US" sz="2400" dirty="0"/>
              <a:t>ルクセンブルグ、日本、アメリカ、イスラエル、オランダ、</a:t>
            </a:r>
            <a:endParaRPr lang="en-US" altLang="ja-JP" sz="2400" dirty="0"/>
          </a:p>
          <a:p>
            <a:pPr marL="0" indent="0">
              <a:buNone/>
            </a:pPr>
            <a:r>
              <a:rPr lang="ja-JP" altLang="en-US" sz="2400" dirty="0"/>
              <a:t>　                中国（香港）、マン島、ポーランド）</a:t>
            </a:r>
            <a:endParaRPr lang="en-US" altLang="ja-JP" sz="2400" dirty="0"/>
          </a:p>
          <a:p>
            <a:r>
              <a:rPr kumimoji="1" lang="ja-JP" altLang="en-US" sz="2400" dirty="0"/>
              <a:t>職業</a:t>
            </a:r>
            <a:r>
              <a:rPr lang="ja-JP" altLang="en-US" sz="2400" dirty="0"/>
              <a:t>：政府宇宙機関、宇宙関連企業、国防、</a:t>
            </a:r>
            <a:br>
              <a:rPr lang="en-US" altLang="ja-JP" sz="2400" dirty="0"/>
            </a:br>
            <a:r>
              <a:rPr lang="ja-JP" altLang="en-US" sz="2400" dirty="0"/>
              <a:t>　　　　 起業家（ベンチャー）、投資家、政治家等</a:t>
            </a:r>
            <a:endParaRPr lang="en-US" altLang="ja-JP" sz="2400" dirty="0"/>
          </a:p>
          <a:p>
            <a:r>
              <a:rPr lang="ja-JP" altLang="en-US" sz="2400" dirty="0"/>
              <a:t>得られたもの：</a:t>
            </a:r>
            <a:endParaRPr kumimoji="1" lang="en-US" altLang="ja-JP" sz="2400" dirty="0"/>
          </a:p>
          <a:p>
            <a:pPr lvl="1"/>
            <a:r>
              <a:rPr lang="ja-JP" altLang="en-US" sz="2000" dirty="0"/>
              <a:t>宇宙に関する歴史、ライフサイエンス、</a:t>
            </a:r>
            <a:br>
              <a:rPr lang="en-US" altLang="ja-JP" sz="2000" dirty="0"/>
            </a:br>
            <a:r>
              <a:rPr lang="ja-JP" altLang="en-US" sz="2000" dirty="0"/>
              <a:t>宇宙工学、法律、政治、経済等、</a:t>
            </a:r>
            <a:br>
              <a:rPr lang="en-US" altLang="ja-JP" sz="2000" dirty="0"/>
            </a:br>
            <a:r>
              <a:rPr lang="ja-JP" altLang="en-US" sz="2000" dirty="0"/>
              <a:t>宇宙開発に関する包括的知識</a:t>
            </a:r>
            <a:endParaRPr lang="en-US" altLang="ja-JP" sz="2000" dirty="0"/>
          </a:p>
          <a:p>
            <a:pPr lvl="1"/>
            <a:r>
              <a:rPr lang="en-US" altLang="ja-JP" sz="2000" dirty="0"/>
              <a:t>NASA</a:t>
            </a:r>
            <a:r>
              <a:rPr lang="ja-JP" altLang="en-US" sz="2000" dirty="0" err="1"/>
              <a:t>、</a:t>
            </a:r>
            <a:r>
              <a:rPr lang="en-US" altLang="ja-JP" sz="2000" dirty="0"/>
              <a:t>ESA</a:t>
            </a:r>
            <a:r>
              <a:rPr lang="ja-JP" altLang="en-US" sz="2000" dirty="0"/>
              <a:t>（欧州宇宙機関）等世界中の</a:t>
            </a:r>
            <a:br>
              <a:rPr lang="en-US" altLang="ja-JP" sz="2000" dirty="0"/>
            </a:br>
            <a:r>
              <a:rPr lang="ja-JP" altLang="en-US" sz="2000" dirty="0"/>
              <a:t>宇宙関係者とのネットワーク</a:t>
            </a:r>
            <a:endParaRPr kumimoji="1" lang="ja-JP" altLang="en-US" sz="2000"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4</a:t>
            </a:fld>
            <a:endParaRPr lang="ja-JP" altLang="en-US" dirty="0"/>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1189" y="4041639"/>
            <a:ext cx="2748606" cy="2061454"/>
          </a:xfrm>
          <a:prstGeom prst="rect">
            <a:avLst/>
          </a:prstGeom>
        </p:spPr>
      </p:pic>
    </p:spTree>
    <p:extLst>
      <p:ext uri="{BB962C8B-B14F-4D97-AF65-F5344CB8AC3E}">
        <p14:creationId xmlns:p14="http://schemas.microsoft.com/office/powerpoint/2010/main" val="2760921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ESC</a:t>
            </a:r>
            <a:r>
              <a:rPr kumimoji="1" lang="ja-JP" altLang="en-US" dirty="0"/>
              <a:t>プログラム</a:t>
            </a:r>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5</a:t>
            </a:fld>
            <a:endParaRPr lang="ja-JP" altLang="en-US" dirty="0"/>
          </a:p>
        </p:txBody>
      </p:sp>
      <p:pic>
        <p:nvPicPr>
          <p:cNvPr id="7" name="図 6">
            <a:extLst>
              <a:ext uri="{FF2B5EF4-FFF2-40B4-BE49-F238E27FC236}">
                <a16:creationId xmlns:a16="http://schemas.microsoft.com/office/drawing/2014/main" id="{3C238109-7E1F-401B-87B2-C74A8F9BB835}"/>
              </a:ext>
            </a:extLst>
          </p:cNvPr>
          <p:cNvPicPr>
            <a:picLocks noChangeAspect="1"/>
          </p:cNvPicPr>
          <p:nvPr/>
        </p:nvPicPr>
        <p:blipFill rotWithShape="1">
          <a:blip r:embed="rId2"/>
          <a:srcRect l="17514" t="24054" r="18550" b="15533"/>
          <a:stretch/>
        </p:blipFill>
        <p:spPr>
          <a:xfrm>
            <a:off x="0" y="863816"/>
            <a:ext cx="9144000" cy="6912202"/>
          </a:xfrm>
          <a:prstGeom prst="rect">
            <a:avLst/>
          </a:prstGeom>
        </p:spPr>
      </p:pic>
    </p:spTree>
    <p:extLst>
      <p:ext uri="{BB962C8B-B14F-4D97-AF65-F5344CB8AC3E}">
        <p14:creationId xmlns:p14="http://schemas.microsoft.com/office/powerpoint/2010/main" val="1971186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プログラム概要（初日）</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6</a:t>
            </a:fld>
            <a:endParaRPr lang="ja-JP" altLang="en-US" dirty="0"/>
          </a:p>
        </p:txBody>
      </p:sp>
      <p:sp>
        <p:nvSpPr>
          <p:cNvPr id="6" name="コンテンツ プレースホルダー 2"/>
          <p:cNvSpPr>
            <a:spLocks noGrp="1"/>
          </p:cNvSpPr>
          <p:nvPr>
            <p:ph sz="quarter" idx="13"/>
          </p:nvPr>
        </p:nvSpPr>
        <p:spPr>
          <a:xfrm>
            <a:off x="223641" y="1040656"/>
            <a:ext cx="8636154" cy="4782848"/>
          </a:xfrm>
        </p:spPr>
        <p:txBody>
          <a:bodyPr/>
          <a:lstStyle/>
          <a:p>
            <a:r>
              <a:rPr lang="ja-JP" altLang="en-US" sz="2400" dirty="0"/>
              <a:t>初日は、宇宙開発の歴史、意義から始まり、如何に宇宙環境が厳しく、また課題も多々あると言う現実を学ぶ。夜はレセプションパーティーによりネットワーキング。</a:t>
            </a:r>
            <a:endParaRPr lang="en-US" altLang="ja-JP" sz="2400" dirty="0"/>
          </a:p>
          <a:p>
            <a:r>
              <a:rPr lang="en-US" altLang="ja-JP" sz="2400" dirty="0"/>
              <a:t>The International Space University </a:t>
            </a:r>
            <a:br>
              <a:rPr lang="en-US" altLang="ja-JP" sz="2400" dirty="0"/>
            </a:br>
            <a:r>
              <a:rPr lang="en-US" altLang="ja-JP" sz="2400" dirty="0"/>
              <a:t>Opening the Space Frontier</a:t>
            </a:r>
          </a:p>
          <a:p>
            <a:pPr lvl="1"/>
            <a:r>
              <a:rPr lang="en-US" altLang="ja-JP" sz="1800" dirty="0"/>
              <a:t>ISU</a:t>
            </a:r>
            <a:r>
              <a:rPr lang="ja-JP" altLang="en-US" sz="1800" dirty="0"/>
              <a:t>歴史とフィロソフィー（</a:t>
            </a:r>
            <a:r>
              <a:rPr lang="en-US" altLang="ja-JP" sz="1800" dirty="0"/>
              <a:t>3Is</a:t>
            </a:r>
            <a:r>
              <a:rPr lang="ja-JP" altLang="en-US" sz="1800" dirty="0"/>
              <a:t>）を含む概要を学んだ。概要は前述の通りです。</a:t>
            </a:r>
            <a:endParaRPr lang="en-US" altLang="ja-JP" sz="1800" dirty="0"/>
          </a:p>
          <a:p>
            <a:r>
              <a:rPr lang="en-US" altLang="ja-JP" sz="2400" dirty="0"/>
              <a:t>Why Space?</a:t>
            </a:r>
          </a:p>
          <a:p>
            <a:pPr lvl="1"/>
            <a:r>
              <a:rPr lang="ja-JP" altLang="en-US" sz="1800" dirty="0"/>
              <a:t>宇宙開発の意義を、歴史から紐解き学んだ。黎明期から、超大国の政治的開発競争を経て、いわゆる</a:t>
            </a:r>
            <a:r>
              <a:rPr lang="en-US" altLang="ja-JP" sz="1800" dirty="0"/>
              <a:t>New</a:t>
            </a:r>
            <a:r>
              <a:rPr lang="ja-JP" altLang="en-US" sz="1800" dirty="0"/>
              <a:t>　</a:t>
            </a:r>
            <a:r>
              <a:rPr lang="en-US" altLang="ja-JP" sz="1800" dirty="0"/>
              <a:t>Space</a:t>
            </a:r>
            <a:r>
              <a:rPr lang="ja-JP" altLang="en-US" sz="1800" dirty="0"/>
              <a:t>に見られる民間の参入と、ビジネスの劇的な変化と広がりを教わる。歴史については詳細後述します。ロケット打上げによる地球外探索から、衛星による自然及び地球上の活動の把握、宇宙旅行（観光資源開発）、宇宙資源開発を含めたフロンティア拡大の説明があり、また地球上の生命の危機管理の観点からも意義が説明される。そして競争から国際協調への流れを踏まえた、科学的、文化的、政治的意義への考察で終わる。</a:t>
            </a:r>
            <a:endParaRPr lang="en-US" altLang="ja-JP" sz="1800" dirty="0"/>
          </a:p>
        </p:txBody>
      </p:sp>
    </p:spTree>
    <p:extLst>
      <p:ext uri="{BB962C8B-B14F-4D97-AF65-F5344CB8AC3E}">
        <p14:creationId xmlns:p14="http://schemas.microsoft.com/office/powerpoint/2010/main" val="1923503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プログラム概要（初日）</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7</a:t>
            </a:fld>
            <a:endParaRPr lang="ja-JP" altLang="en-US" dirty="0"/>
          </a:p>
        </p:txBody>
      </p:sp>
      <p:sp>
        <p:nvSpPr>
          <p:cNvPr id="5" name="コンテンツ プレースホルダー 2"/>
          <p:cNvSpPr>
            <a:spLocks noGrp="1"/>
          </p:cNvSpPr>
          <p:nvPr>
            <p:ph sz="quarter" idx="13"/>
          </p:nvPr>
        </p:nvSpPr>
        <p:spPr>
          <a:xfrm>
            <a:off x="223641" y="1022368"/>
            <a:ext cx="8636154" cy="6050887"/>
          </a:xfrm>
        </p:spPr>
        <p:txBody>
          <a:bodyPr/>
          <a:lstStyle/>
          <a:p>
            <a:r>
              <a:rPr lang="en-US" altLang="ja-JP" sz="2000" dirty="0"/>
              <a:t>Human Performance in Space </a:t>
            </a:r>
          </a:p>
          <a:p>
            <a:pPr lvl="1"/>
            <a:r>
              <a:rPr lang="ja-JP" altLang="en-US" sz="1600" dirty="0"/>
              <a:t>ミッションを実行する為の</a:t>
            </a:r>
            <a:r>
              <a:rPr lang="en-US" altLang="ja-JP" sz="1600" dirty="0"/>
              <a:t>Space Medicine</a:t>
            </a:r>
            <a:r>
              <a:rPr lang="ja-JP" altLang="en-US" sz="1600" dirty="0"/>
              <a:t>と、生命科学に貢献する</a:t>
            </a:r>
            <a:r>
              <a:rPr lang="en-US" altLang="ja-JP" sz="1600" dirty="0"/>
              <a:t>Space Physiology</a:t>
            </a:r>
            <a:r>
              <a:rPr lang="ja-JP" altLang="en-US" sz="1600" dirty="0"/>
              <a:t>に分けて、特に前者を中心に学ぶ。人間にとって非常に厳しい宇宙環境によるリスクと対策について説明を受ける。</a:t>
            </a:r>
            <a:endParaRPr lang="en-US" altLang="ja-JP" sz="1600" dirty="0"/>
          </a:p>
          <a:p>
            <a:r>
              <a:rPr lang="en-US" altLang="ja-JP" sz="2000" dirty="0"/>
              <a:t>Orbits</a:t>
            </a:r>
          </a:p>
          <a:p>
            <a:pPr lvl="1"/>
            <a:r>
              <a:rPr lang="ja-JP" altLang="en-US" sz="1600" dirty="0"/>
              <a:t>宇宙速度と軌道の関係に始まり、基礎知識を学んだ後、</a:t>
            </a:r>
            <a:r>
              <a:rPr lang="en-US" altLang="ja-JP" sz="1600" dirty="0"/>
              <a:t>LEO(Low-Earth Orbit)</a:t>
            </a:r>
            <a:r>
              <a:rPr lang="ja-JP" altLang="en-US" sz="1600" dirty="0" err="1"/>
              <a:t>、</a:t>
            </a:r>
            <a:r>
              <a:rPr lang="en-US" altLang="ja-JP" sz="1600" dirty="0"/>
              <a:t>MEO(Medium-Earth Orbit)</a:t>
            </a:r>
            <a:r>
              <a:rPr lang="ja-JP" altLang="en-US" sz="1600" dirty="0" err="1"/>
              <a:t>、</a:t>
            </a:r>
            <a:r>
              <a:rPr lang="en-US" altLang="ja-JP" sz="1600" dirty="0"/>
              <a:t>GEO(Geostationary Orbit)</a:t>
            </a:r>
            <a:r>
              <a:rPr lang="ja-JP" altLang="en-US" sz="1600" dirty="0"/>
              <a:t>から、</a:t>
            </a:r>
            <a:r>
              <a:rPr lang="en-US" altLang="ja-JP" sz="1600" dirty="0"/>
              <a:t>GTO (Geostationary Transfer Orbit)</a:t>
            </a:r>
            <a:r>
              <a:rPr lang="ja-JP" altLang="en-US" sz="1600" dirty="0" err="1"/>
              <a:t>、</a:t>
            </a:r>
            <a:r>
              <a:rPr lang="en-US" altLang="ja-JP" sz="1600" dirty="0"/>
              <a:t>Sun-synchronous Orbit</a:t>
            </a:r>
            <a:r>
              <a:rPr lang="ja-JP" altLang="en-US" sz="1600" dirty="0" err="1"/>
              <a:t>、</a:t>
            </a:r>
            <a:r>
              <a:rPr lang="en-US" altLang="ja-JP" sz="1600" dirty="0"/>
              <a:t>HEO (Highly Elliptical Orbit)</a:t>
            </a:r>
            <a:r>
              <a:rPr lang="ja-JP" altLang="en-US" sz="1600" dirty="0"/>
              <a:t>とその一種でロシアで多用される</a:t>
            </a:r>
            <a:r>
              <a:rPr lang="en-US" altLang="ja-JP" sz="1600" dirty="0" err="1"/>
              <a:t>Molniya</a:t>
            </a:r>
            <a:r>
              <a:rPr lang="en-US" altLang="ja-JP" sz="1600" dirty="0"/>
              <a:t> Orbit</a:t>
            </a:r>
            <a:r>
              <a:rPr lang="ja-JP" altLang="en-US" sz="1600" dirty="0"/>
              <a:t>等の実例を学んだ。また、軌道保持を妨げる大気、地球の非球形質量、地球外からの様々な重力の影響等も学んだ。模型を使い、説明は分かり易かった。</a:t>
            </a:r>
            <a:endParaRPr lang="en-US" altLang="ja-JP" sz="1600" dirty="0"/>
          </a:p>
          <a:p>
            <a:r>
              <a:rPr lang="en-US" altLang="ja-JP" sz="2000" dirty="0"/>
              <a:t>A Future with Innovation </a:t>
            </a:r>
          </a:p>
          <a:p>
            <a:pPr lvl="1"/>
            <a:r>
              <a:rPr lang="en-US" altLang="ja-JP" sz="1600" dirty="0"/>
              <a:t>AI</a:t>
            </a:r>
            <a:r>
              <a:rPr lang="ja-JP" altLang="en-US" sz="1600" dirty="0"/>
              <a:t>等科学の進歩と、イノベーションの重要性を学んだ。</a:t>
            </a:r>
            <a:endParaRPr lang="en-US" altLang="ja-JP" sz="1600" dirty="0"/>
          </a:p>
          <a:p>
            <a:r>
              <a:rPr lang="en-US" altLang="ja-JP" sz="2000" dirty="0"/>
              <a:t>Spacecraft Environment </a:t>
            </a:r>
          </a:p>
          <a:p>
            <a:pPr lvl="1"/>
            <a:r>
              <a:rPr lang="ja-JP" altLang="en-US" sz="1600" dirty="0"/>
              <a:t>地上、打上げ、宇宙環境から再突入までの、様々な課題について学んだ。地上での宇宙船製造時の腐食対策、打上げ時の振動、気圧、温度変化対策、宇宙での真空、熱、放射線対策等々。太陽の活動の影響について詳しく説明があった。また今後の課題について、ケスラー効果の様な、宇宙デブリの問題が取り上げられた。</a:t>
            </a:r>
            <a:endParaRPr lang="en-US" altLang="ja-JP" sz="1600" dirty="0"/>
          </a:p>
          <a:p>
            <a:pPr lvl="1"/>
            <a:endParaRPr lang="en-US" altLang="ja-JP" sz="1800" dirty="0"/>
          </a:p>
          <a:p>
            <a:endParaRPr lang="en-US" altLang="ja-JP" sz="1200" dirty="0"/>
          </a:p>
          <a:p>
            <a:endParaRPr lang="en-US" altLang="ja-JP" sz="1200" dirty="0"/>
          </a:p>
          <a:p>
            <a:endParaRPr lang="en-US" altLang="ja-JP" sz="1200" dirty="0"/>
          </a:p>
        </p:txBody>
      </p:sp>
    </p:spTree>
    <p:extLst>
      <p:ext uri="{BB962C8B-B14F-4D97-AF65-F5344CB8AC3E}">
        <p14:creationId xmlns:p14="http://schemas.microsoft.com/office/powerpoint/2010/main" val="2702469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2</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8</a:t>
            </a:fld>
            <a:endParaRPr lang="ja-JP" altLang="en-US" dirty="0"/>
          </a:p>
        </p:txBody>
      </p:sp>
      <p:sp>
        <p:nvSpPr>
          <p:cNvPr id="5" name="コンテンツ プレースホルダー 2"/>
          <p:cNvSpPr>
            <a:spLocks noGrp="1"/>
          </p:cNvSpPr>
          <p:nvPr>
            <p:ph sz="quarter" idx="13"/>
          </p:nvPr>
        </p:nvSpPr>
        <p:spPr>
          <a:xfrm>
            <a:off x="223641" y="857776"/>
            <a:ext cx="8636154" cy="5706177"/>
          </a:xfrm>
        </p:spPr>
        <p:txBody>
          <a:bodyPr/>
          <a:lstStyle/>
          <a:p>
            <a:r>
              <a:rPr lang="en-US" altLang="ja-JP" sz="2400" dirty="0" err="1"/>
              <a:t>Organisation</a:t>
            </a:r>
            <a:r>
              <a:rPr lang="en-US" altLang="ja-JP" sz="2400" dirty="0"/>
              <a:t> of the Space Sector </a:t>
            </a:r>
          </a:p>
          <a:p>
            <a:pPr lvl="1"/>
            <a:r>
              <a:rPr lang="ja-JP" altLang="en-US" sz="1800" dirty="0"/>
              <a:t>宇宙ビジネスの基礎を学ぶ。市場規模は約</a:t>
            </a:r>
            <a:r>
              <a:rPr lang="en-US" altLang="ja-JP" sz="1800" dirty="0"/>
              <a:t>40</a:t>
            </a:r>
            <a:r>
              <a:rPr lang="ja-JP" altLang="en-US" sz="1800" dirty="0"/>
              <a:t>兆円で、政府が約</a:t>
            </a:r>
            <a:r>
              <a:rPr lang="en-US" altLang="ja-JP" sz="1800" dirty="0"/>
              <a:t>25%</a:t>
            </a:r>
            <a:r>
              <a:rPr lang="ja-JP" altLang="en-US" sz="1800" dirty="0" err="1"/>
              <a:t>、</a:t>
            </a:r>
            <a:r>
              <a:rPr lang="ja-JP" altLang="en-US" sz="1800" dirty="0"/>
              <a:t>民間ビジネスの殆どが衛星関連で、その内ロケット、衛星ハードと打上げは</a:t>
            </a:r>
            <a:r>
              <a:rPr lang="en-US" altLang="ja-JP" sz="1800" dirty="0"/>
              <a:t>6%</a:t>
            </a:r>
            <a:r>
              <a:rPr lang="ja-JP" altLang="en-US" sz="1800" dirty="0"/>
              <a:t>弱。宇宙ビジネスは、派生技術による市場も含めて議論されるべき。軍需と民需の</a:t>
            </a:r>
            <a:r>
              <a:rPr lang="en-US" altLang="ja-JP" sz="1800" dirty="0"/>
              <a:t>Dual-Use</a:t>
            </a:r>
            <a:r>
              <a:rPr lang="ja-JP" altLang="en-US" sz="1800" dirty="0"/>
              <a:t>と言う性質を持っており、輸出規制の課題有。宇宙開発は遅い。</a:t>
            </a:r>
            <a:r>
              <a:rPr lang="en-US" altLang="ja-JP" sz="1800" dirty="0"/>
              <a:t>IT</a:t>
            </a:r>
            <a:r>
              <a:rPr lang="ja-JP" altLang="en-US" sz="1800" dirty="0"/>
              <a:t>に絡んだ衛星利用例（</a:t>
            </a:r>
            <a:r>
              <a:rPr lang="en-US" altLang="ja-JP" sz="1800" dirty="0"/>
              <a:t>O3B</a:t>
            </a:r>
            <a:r>
              <a:rPr lang="ja-JP" altLang="en-US" sz="1800" dirty="0"/>
              <a:t>）等ニーズは拡大している。またコスト面の課題として、航空産業と比較して、宇宙船が一個作りである事が上げられた。宇宙ビジネスについては、</a:t>
            </a:r>
            <a:r>
              <a:rPr lang="en-US" altLang="ja-JP" sz="1800" dirty="0"/>
              <a:t>New</a:t>
            </a:r>
            <a:r>
              <a:rPr lang="ja-JP" altLang="en-US" sz="1800" dirty="0"/>
              <a:t> </a:t>
            </a:r>
            <a:r>
              <a:rPr lang="en-US" altLang="ja-JP" sz="1800" dirty="0"/>
              <a:t>Space</a:t>
            </a:r>
            <a:r>
              <a:rPr lang="ja-JP" altLang="en-US" sz="1800" dirty="0"/>
              <a:t>を含めてまとめて後述。</a:t>
            </a:r>
            <a:endParaRPr lang="en-US" altLang="ja-JP" sz="2000" dirty="0"/>
          </a:p>
          <a:p>
            <a:r>
              <a:rPr lang="en-US" altLang="ja-JP" sz="2400" dirty="0"/>
              <a:t>Space Market and Future Trends</a:t>
            </a:r>
          </a:p>
          <a:p>
            <a:pPr lvl="1"/>
            <a:r>
              <a:rPr lang="en-US" altLang="ja-JP" sz="1800" dirty="0"/>
              <a:t>New Space</a:t>
            </a:r>
            <a:r>
              <a:rPr lang="ja-JP" altLang="en-US" sz="1800" dirty="0"/>
              <a:t>について学ぶ。過去の政府主導の宇宙ビジネスに対し、市場ニーズに基づいた、一般投資家の資金を用いた新市場が創造されている。過去は数百億</a:t>
            </a:r>
            <a:r>
              <a:rPr lang="en-US" altLang="ja-JP" sz="1800" dirty="0"/>
              <a:t>~</a:t>
            </a:r>
            <a:r>
              <a:rPr lang="ja-JP" altLang="en-US" sz="1800" dirty="0"/>
              <a:t>数千億円をかけて、数十トンの静止軌道衛星を打上げていたが、新たなトレンドでは、コスト数千万円で、数キログラムの衛星を</a:t>
            </a:r>
            <a:r>
              <a:rPr lang="en-US" altLang="ja-JP" sz="1800" dirty="0"/>
              <a:t>LEO</a:t>
            </a:r>
            <a:r>
              <a:rPr lang="ja-JP" altLang="en-US" sz="1800" dirty="0"/>
              <a:t>に多数打上げている。打上げ費用の価格破壊が起き、宇宙利用が拡大する。またここで宇宙旅行を例にとり、</a:t>
            </a:r>
            <a:r>
              <a:rPr lang="en-US" altLang="ja-JP" sz="1800" dirty="0"/>
              <a:t>New</a:t>
            </a:r>
            <a:r>
              <a:rPr lang="ja-JP" altLang="en-US" sz="1800" dirty="0"/>
              <a:t> </a:t>
            </a:r>
            <a:r>
              <a:rPr lang="en-US" altLang="ja-JP" sz="1800" dirty="0"/>
              <a:t>Space</a:t>
            </a:r>
            <a:r>
              <a:rPr lang="ja-JP" altLang="en-US" sz="1800" dirty="0" err="1"/>
              <a:t>での</a:t>
            </a:r>
            <a:r>
              <a:rPr lang="ja-JP" altLang="en-US" sz="1800" dirty="0"/>
              <a:t>ビジネスエンジェル（大金持ちの投資家）の活動を紹介し、昨年末で既に</a:t>
            </a:r>
            <a:r>
              <a:rPr lang="en-US" altLang="ja-JP" sz="1800" dirty="0"/>
              <a:t>1,000</a:t>
            </a:r>
            <a:r>
              <a:rPr lang="ja-JP" altLang="en-US" sz="1800" dirty="0"/>
              <a:t>人以上が宇宙旅行を予約していると説明。一方、（サブオービタル）宇宙旅行は今後７、８年が旬であり、その間に経済的な開発がいる、ストラスブールとニューヨークを</a:t>
            </a:r>
            <a:r>
              <a:rPr lang="en-US" altLang="ja-JP" sz="1800" dirty="0"/>
              <a:t>1</a:t>
            </a:r>
            <a:r>
              <a:rPr lang="ja-JP" altLang="en-US" sz="1800" dirty="0"/>
              <a:t>時間で結ぶ様な</a:t>
            </a:r>
            <a:r>
              <a:rPr lang="en-US" altLang="ja-JP" sz="1800" dirty="0"/>
              <a:t>P2P</a:t>
            </a:r>
            <a:r>
              <a:rPr lang="ja-JP" altLang="en-US" sz="1800" dirty="0"/>
              <a:t>との抱き合わせが良いのでは、と説く。</a:t>
            </a:r>
            <a:endParaRPr lang="en-US" altLang="ja-JP" sz="1800" dirty="0"/>
          </a:p>
          <a:p>
            <a:endParaRPr lang="en-US" altLang="ja-JP" sz="1400" dirty="0"/>
          </a:p>
        </p:txBody>
      </p:sp>
    </p:spTree>
    <p:extLst>
      <p:ext uri="{BB962C8B-B14F-4D97-AF65-F5344CB8AC3E}">
        <p14:creationId xmlns:p14="http://schemas.microsoft.com/office/powerpoint/2010/main" val="1535813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プログラム概要（</a:t>
            </a:r>
            <a:r>
              <a:rPr lang="en-US" altLang="ja-JP" dirty="0"/>
              <a:t>2</a:t>
            </a:r>
            <a:r>
              <a:rPr lang="ja-JP" altLang="en-US" dirty="0"/>
              <a:t>日目）</a:t>
            </a:r>
            <a:endParaRPr kumimoji="1" lang="ja-JP" altLang="en-US" dirty="0"/>
          </a:p>
        </p:txBody>
      </p:sp>
      <p:sp>
        <p:nvSpPr>
          <p:cNvPr id="4" name="スライド番号プレースホルダー 3"/>
          <p:cNvSpPr>
            <a:spLocks noGrp="1"/>
          </p:cNvSpPr>
          <p:nvPr>
            <p:ph type="sldNum" sz="quarter" idx="15"/>
          </p:nvPr>
        </p:nvSpPr>
        <p:spPr/>
        <p:txBody>
          <a:bodyPr/>
          <a:lstStyle/>
          <a:p>
            <a:fld id="{336047B0-28A3-4E6B-B788-3893CBF6298A}" type="slidenum">
              <a:rPr lang="ja-JP" altLang="en-US" smtClean="0"/>
              <a:pPr/>
              <a:t>9</a:t>
            </a:fld>
            <a:endParaRPr lang="ja-JP" altLang="en-US" dirty="0"/>
          </a:p>
        </p:txBody>
      </p:sp>
      <p:sp>
        <p:nvSpPr>
          <p:cNvPr id="5" name="コンテンツ プレースホルダー 2"/>
          <p:cNvSpPr>
            <a:spLocks noGrp="1"/>
          </p:cNvSpPr>
          <p:nvPr>
            <p:ph sz="quarter" idx="13"/>
          </p:nvPr>
        </p:nvSpPr>
        <p:spPr>
          <a:xfrm>
            <a:off x="223641" y="857776"/>
            <a:ext cx="8636154" cy="6346353"/>
          </a:xfrm>
        </p:spPr>
        <p:txBody>
          <a:bodyPr/>
          <a:lstStyle/>
          <a:p>
            <a:r>
              <a:rPr lang="en-US" altLang="ja-JP" sz="2400" dirty="0"/>
              <a:t>Space Telecommunications &amp; Applications</a:t>
            </a:r>
          </a:p>
          <a:p>
            <a:pPr lvl="1"/>
            <a:r>
              <a:rPr lang="ja-JP" altLang="en-US" sz="2000" dirty="0"/>
              <a:t>通信衛星について、概要を学ぶ。</a:t>
            </a:r>
            <a:r>
              <a:rPr lang="en-US" altLang="ja-JP" sz="2000" dirty="0"/>
              <a:t>GEO</a:t>
            </a:r>
            <a:r>
              <a:rPr lang="ja-JP" altLang="en-US" sz="2000" dirty="0" err="1"/>
              <a:t>、</a:t>
            </a:r>
            <a:r>
              <a:rPr lang="en-US" altLang="ja-JP" sz="2000" dirty="0"/>
              <a:t>MEO</a:t>
            </a:r>
            <a:r>
              <a:rPr lang="ja-JP" altLang="en-US" sz="2000" dirty="0" err="1"/>
              <a:t>、</a:t>
            </a:r>
            <a:r>
              <a:rPr lang="en-US" altLang="ja-JP" sz="2000" dirty="0"/>
              <a:t>LEO</a:t>
            </a:r>
            <a:r>
              <a:rPr lang="ja-JP" altLang="en-US" sz="2000" dirty="0" err="1"/>
              <a:t>、</a:t>
            </a:r>
            <a:r>
              <a:rPr lang="en-US" altLang="ja-JP" sz="2000" dirty="0"/>
              <a:t>HEO</a:t>
            </a:r>
            <a:r>
              <a:rPr lang="ja-JP" altLang="en-US" sz="2000" dirty="0"/>
              <a:t>をおさらいし、地上の通信と比較した通信衛星システムの仕組みと最新の技術動向の説明。また最近の</a:t>
            </a:r>
            <a:r>
              <a:rPr lang="en-US" altLang="ja-JP" sz="2000" dirty="0"/>
              <a:t>LEO</a:t>
            </a:r>
            <a:r>
              <a:rPr lang="ja-JP" altLang="en-US" sz="2000" dirty="0"/>
              <a:t>における数千台規模の大規模コンステレーションについても学ぶ。</a:t>
            </a:r>
            <a:r>
              <a:rPr lang="en-US" altLang="ja-JP" sz="2000" dirty="0"/>
              <a:t> </a:t>
            </a:r>
          </a:p>
          <a:p>
            <a:r>
              <a:rPr lang="en-US" altLang="ja-JP" sz="2400" dirty="0" err="1"/>
              <a:t>Groundstation</a:t>
            </a:r>
            <a:r>
              <a:rPr lang="en-US" altLang="ja-JP" sz="2400" dirty="0"/>
              <a:t> Workshop/ISU Facilities</a:t>
            </a:r>
          </a:p>
          <a:p>
            <a:pPr lvl="1"/>
            <a:r>
              <a:rPr lang="en-US" altLang="ja-JP" sz="2000" dirty="0"/>
              <a:t>ISU</a:t>
            </a:r>
            <a:r>
              <a:rPr lang="ja-JP" altLang="en-US" sz="2000" dirty="0"/>
              <a:t>のラボにある、実験設備の説明。</a:t>
            </a:r>
            <a:endParaRPr lang="en-US" altLang="ja-JP" sz="2000" dirty="0"/>
          </a:p>
          <a:p>
            <a:r>
              <a:rPr lang="en-US" altLang="ja-JP" sz="2400" dirty="0"/>
              <a:t>ISU HYDRA Space Payloads + </a:t>
            </a:r>
            <a:r>
              <a:rPr lang="en-US" altLang="ja-JP" sz="2400" dirty="0" err="1"/>
              <a:t>Sokol</a:t>
            </a:r>
            <a:r>
              <a:rPr lang="en-US" altLang="ja-JP" sz="2400" dirty="0"/>
              <a:t> </a:t>
            </a:r>
            <a:r>
              <a:rPr lang="en-US" altLang="ja-JP" sz="2400" dirty="0" err="1"/>
              <a:t>Specesuit</a:t>
            </a:r>
            <a:endParaRPr lang="en-US" altLang="ja-JP" sz="2400" dirty="0"/>
          </a:p>
          <a:p>
            <a:pPr lvl="1"/>
            <a:r>
              <a:rPr lang="en-US" altLang="ja-JP" sz="2000" dirty="0"/>
              <a:t>ISS</a:t>
            </a:r>
            <a:r>
              <a:rPr lang="ja-JP" altLang="en-US" sz="2000" dirty="0"/>
              <a:t>に搭載された</a:t>
            </a:r>
            <a:r>
              <a:rPr lang="en-US" altLang="ja-JP" sz="2000" dirty="0"/>
              <a:t>ISU</a:t>
            </a:r>
            <a:r>
              <a:rPr lang="ja-JP" altLang="en-US" sz="2000" dirty="0"/>
              <a:t>（スタンフォード、ユタ、ストラスブール、ニューサウスウエールズ大学等と共同）が開発したミニ実験モジュールの紹介。</a:t>
            </a:r>
            <a:endParaRPr lang="en-US" altLang="ja-JP" sz="2000" dirty="0"/>
          </a:p>
          <a:p>
            <a:pPr lvl="1"/>
            <a:r>
              <a:rPr lang="ja-JP" altLang="en-US" sz="2000" dirty="0"/>
              <a:t>ロシアのソユーズで実際に使用されたソコール宇宙服を使った、宇宙服の構造の説明。</a:t>
            </a:r>
            <a:endParaRPr lang="en-US" altLang="ja-JP" sz="2000" dirty="0"/>
          </a:p>
          <a:p>
            <a:r>
              <a:rPr lang="en-US" altLang="ja-JP" sz="2000" dirty="0"/>
              <a:t>2</a:t>
            </a:r>
            <a:r>
              <a:rPr lang="ja-JP" altLang="en-US" sz="2000" dirty="0"/>
              <a:t>日目で宇宙ビジネスの概要を学ぶ。一般人が宇宙にイメージするロケットの市場は比較的小さく、また</a:t>
            </a:r>
            <a:r>
              <a:rPr lang="en-US" altLang="ja-JP" sz="2000" dirty="0"/>
              <a:t>New</a:t>
            </a:r>
            <a:r>
              <a:rPr lang="ja-JP" altLang="en-US" sz="2000" dirty="0"/>
              <a:t> </a:t>
            </a:r>
            <a:r>
              <a:rPr lang="en-US" altLang="ja-JP" sz="2000" dirty="0"/>
              <a:t>Space</a:t>
            </a:r>
            <a:r>
              <a:rPr lang="ja-JP" altLang="en-US" sz="2000" dirty="0"/>
              <a:t>のニーズ開拓は宇宙旅行を含め開拓段階だが非常にアクティブとの印象。夜はストラスブールの郷土料理を交えてネットワーキング。</a:t>
            </a:r>
            <a:endParaRPr lang="en-US" altLang="ja-JP" sz="1800" dirty="0"/>
          </a:p>
          <a:p>
            <a:pPr lvl="1"/>
            <a:endParaRPr lang="en-US" altLang="ja-JP" sz="2000" dirty="0"/>
          </a:p>
          <a:p>
            <a:pPr lvl="1"/>
            <a:endParaRPr lang="en-US" altLang="ja-JP" sz="2000" dirty="0"/>
          </a:p>
          <a:p>
            <a:endParaRPr lang="en-US" altLang="ja-JP" sz="1400" dirty="0"/>
          </a:p>
        </p:txBody>
      </p:sp>
    </p:spTree>
    <p:extLst>
      <p:ext uri="{BB962C8B-B14F-4D97-AF65-F5344CB8AC3E}">
        <p14:creationId xmlns:p14="http://schemas.microsoft.com/office/powerpoint/2010/main" val="2515013948"/>
      </p:ext>
    </p:extLst>
  </p:cSld>
  <p:clrMapOvr>
    <a:masterClrMapping/>
  </p:clrMapOvr>
</p:sld>
</file>

<file path=ppt/theme/theme1.xml><?xml version="1.0" encoding="utf-8"?>
<a:theme xmlns:a="http://schemas.openxmlformats.org/drawingml/2006/main" name="新フォーマットW-0405">
  <a:themeElements>
    <a:clrScheme name="yokogawa2016">
      <a:dk1>
        <a:srgbClr val="000000"/>
      </a:dk1>
      <a:lt1>
        <a:srgbClr val="FFFFFF"/>
      </a:lt1>
      <a:dk2>
        <a:srgbClr val="004F9B"/>
      </a:dk2>
      <a:lt2>
        <a:srgbClr val="6683A7"/>
      </a:lt2>
      <a:accent1>
        <a:srgbClr val="00316C"/>
      </a:accent1>
      <a:accent2>
        <a:srgbClr val="F1BC1A"/>
      </a:accent2>
      <a:accent3>
        <a:srgbClr val="007E65"/>
      </a:accent3>
      <a:accent4>
        <a:srgbClr val="CE4E21"/>
      </a:accent4>
      <a:accent5>
        <a:srgbClr val="7A8E99"/>
      </a:accent5>
      <a:accent6>
        <a:srgbClr val="B7DCFF"/>
      </a:accent6>
      <a:hlink>
        <a:srgbClr val="CCCCCC"/>
      </a:hlink>
      <a:folHlink>
        <a:srgbClr val="A5A5A5"/>
      </a:folHlink>
    </a:clrScheme>
    <a:fontScheme name="横河New1">
      <a:majorFont>
        <a:latin typeface="Arial"/>
        <a:ea typeface="Meiryo UI"/>
        <a:cs typeface=""/>
      </a:majorFont>
      <a:minorFont>
        <a:latin typeface="Arial"/>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新フォーマットW-0405</Template>
  <TotalTime>10174</TotalTime>
  <Words>2866</Words>
  <Application>Microsoft Office PowerPoint</Application>
  <PresentationFormat>画面に合わせる (4:3)</PresentationFormat>
  <Paragraphs>128</Paragraphs>
  <Slides>18</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18</vt:i4>
      </vt:variant>
    </vt:vector>
  </HeadingPairs>
  <TitlesOfParts>
    <vt:vector size="22" baseType="lpstr">
      <vt:lpstr>Arial</vt:lpstr>
      <vt:lpstr>Calibri</vt:lpstr>
      <vt:lpstr>Wingdings</vt:lpstr>
      <vt:lpstr>新フォーマットW-0405</vt:lpstr>
      <vt:lpstr>International Space University  （国際宇宙大学）  Executive Space Course (ESC19) 紹介</vt:lpstr>
      <vt:lpstr>ISU概要</vt:lpstr>
      <vt:lpstr>卒業生出身国</vt:lpstr>
      <vt:lpstr>Executive Space Course (ESC)19概要</vt:lpstr>
      <vt:lpstr>ESCプログラム</vt:lpstr>
      <vt:lpstr>プログラム概要（初日）</vt:lpstr>
      <vt:lpstr>プログラム概要（初日）</vt:lpstr>
      <vt:lpstr>プログラム概要（2日目）</vt:lpstr>
      <vt:lpstr>プログラム概要（2日目）</vt:lpstr>
      <vt:lpstr>プログラム概要（3日目）</vt:lpstr>
      <vt:lpstr>プログラム概要（3日目）</vt:lpstr>
      <vt:lpstr>プログラム概要（3日目）</vt:lpstr>
      <vt:lpstr>プログラム概要（4日目）</vt:lpstr>
      <vt:lpstr>プログラム概要（4日目）</vt:lpstr>
      <vt:lpstr>プログラム概要（5日目）</vt:lpstr>
      <vt:lpstr>おわりに</vt:lpstr>
      <vt:lpstr>ESCはこんな人におすすめ</vt:lpstr>
      <vt:lpstr>Welcome to ISU family!!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Profile2017</dc:title>
  <dc:creator>Yokogawa</dc:creator>
  <cp:lastModifiedBy>黒須 聡</cp:lastModifiedBy>
  <cp:revision>880</cp:revision>
  <cp:lastPrinted>2020-02-18T00:17:43Z</cp:lastPrinted>
  <dcterms:created xsi:type="dcterms:W3CDTF">2017-03-16T04:00:49Z</dcterms:created>
  <dcterms:modified xsi:type="dcterms:W3CDTF">2020-09-23T03:43:13Z</dcterms:modified>
</cp:coreProperties>
</file>